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28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notesSlides/notesSlide29.xml" ContentType="application/vnd.openxmlformats-officedocument.presentationml.notes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4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C1C29BF5-4FE5-47B7-85F0-894265F2EF7F}">
  <a:tblStyle styleId="{C1C29BF5-4FE5-47B7-85F0-894265F2EF7F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E2AA18B9-1642-45EE-9FFC-3845ECFE28F8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E38C1D4-3426-42EB-B3CB-A63526F5DDE2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CA09C5E1-75EB-491E-A39E-7993362B34D3}" styleName="Table_3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214CF28-1784-4039-9BB8-1F9D61ED741F}" styleName="Table_4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://www.bayplastics.co.uk/PDFs/datasheets/New%20Folder/HDPE300.pdf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17584" y="2567369"/>
            <a:ext cx="1817100" cy="3763200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746575" y="3680647"/>
            <a:ext cx="7772400" cy="2411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Contained Laparoscopic  Morcellation System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b="0">
                <a:solidFill>
                  <a:srgbClr val="FFFFFF"/>
                </a:solidFill>
              </a:rPr>
              <a:t>  </a:t>
            </a:r>
          </a:p>
          <a:p>
            <a:pPr rtl="0">
              <a:spcBef>
                <a:spcPts val="0"/>
              </a:spcBef>
              <a:buNone/>
            </a:pPr>
            <a:endParaRPr sz="2400" b="0">
              <a:solidFill>
                <a:srgbClr val="FFFFFF"/>
              </a:solidFill>
            </a:endParaRPr>
          </a:p>
          <a:p>
            <a:pPr algn="l" rtl="0">
              <a:spcBef>
                <a:spcPts val="0"/>
              </a:spcBef>
              <a:buNone/>
            </a:pPr>
            <a:endParaRPr sz="2400" b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en" sz="2400" b="0">
                <a:solidFill>
                  <a:srgbClr val="FFFFFF"/>
                </a:solidFill>
              </a:rPr>
              <a:t>Brady Perkins, Dana Sprague, Michael Barron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93800" y="1535725"/>
            <a:ext cx="6518099" cy="127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0">
                <a:solidFill>
                  <a:srgbClr val="A61C00"/>
                </a:solidFill>
              </a:rPr>
              <a:t>Drana</a:t>
            </a:r>
            <a:r>
              <a:rPr lang="en" sz="6000">
                <a:solidFill>
                  <a:srgbClr val="EA9999"/>
                </a:solidFill>
              </a:rPr>
              <a:t>Perk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E6B8AF"/>
                </a:solidFill>
              </a:rPr>
              <a:t>WASHINGTON UNIVERSITY IN ST. LOUIS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Selected Material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497700" y="1247875"/>
            <a:ext cx="8148600" cy="5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b="1" u="sng">
                <a:solidFill>
                  <a:srgbClr val="980000"/>
                </a:solidFill>
              </a:rPr>
              <a:t>Pugh Chart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685800" y="4649250"/>
            <a:ext cx="7772400" cy="141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 b="1">
              <a:solidFill>
                <a:srgbClr val="A61C00"/>
              </a:solidFill>
            </a:endParaRPr>
          </a:p>
          <a:p>
            <a:pPr marL="457200" lvl="0" indent="-381000" algn="ctr" rtl="0">
              <a:spcBef>
                <a:spcPts val="0"/>
              </a:spcBef>
              <a:buClr>
                <a:srgbClr val="A61C00"/>
              </a:buClr>
              <a:buSzPct val="100000"/>
              <a:buFont typeface="Arial"/>
              <a:buChar char="●"/>
            </a:pPr>
            <a:r>
              <a:rPr lang="en" sz="2400" b="1">
                <a:solidFill>
                  <a:srgbClr val="A61C00"/>
                </a:solidFill>
              </a:rPr>
              <a:t>Selected Material = Zelux GS Polycarbonate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850" y="2211402"/>
            <a:ext cx="8158311" cy="249672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Selected Material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497700" y="1247875"/>
            <a:ext cx="8148600" cy="5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b="1" u="sng">
                <a:solidFill>
                  <a:srgbClr val="980000"/>
                </a:solidFill>
              </a:rPr>
              <a:t>Zelux GS Polycarbonate Comparison</a:t>
            </a:r>
          </a:p>
        </p:txBody>
      </p:sp>
      <p:graphicFrame>
        <p:nvGraphicFramePr>
          <p:cNvPr id="132" name="Shape 132"/>
          <p:cNvGraphicFramePr/>
          <p:nvPr/>
        </p:nvGraphicFramePr>
        <p:xfrm>
          <a:off x="952500" y="2421050"/>
          <a:ext cx="7239000" cy="1584839"/>
        </p:xfrm>
        <a:graphic>
          <a:graphicData uri="http://schemas.openxmlformats.org/drawingml/2006/table">
            <a:tbl>
              <a:tblPr>
                <a:noFill/>
                <a:tableStyleId>{E2AA18B9-1642-45EE-9FFC-3845ECFE28F8}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PVC Analog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Zelux GS 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Tensile Strength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2.315 MPa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57.92 MPa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Compressive Strength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1.85 MPa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86.18 MPa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Deflection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3.8 cm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0.92 cm 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33" name="Shape 133"/>
          <p:cNvSpPr txBox="1"/>
          <p:nvPr/>
        </p:nvSpPr>
        <p:spPr>
          <a:xfrm>
            <a:off x="1170150" y="5139800"/>
            <a:ext cx="6961800" cy="84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Mass = (density)(volume) = 299 g  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Bag Design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4854750" y="2926175"/>
            <a:ext cx="3910500" cy="347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Dimensions</a:t>
            </a:r>
            <a:r>
              <a:rPr lang="en" sz="1800">
                <a:solidFill>
                  <a:srgbClr val="980000"/>
                </a:solidFill>
              </a:rPr>
              <a:t>:</a:t>
            </a:r>
          </a:p>
          <a:p>
            <a:pPr algn="ctr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rgbClr val="980000"/>
                </a:solidFill>
              </a:rPr>
              <a:t>Area: 50cm X 50cm</a:t>
            </a:r>
          </a:p>
          <a:p>
            <a:pPr algn="ctr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rgbClr val="980000"/>
                </a:solidFill>
              </a:rPr>
              <a:t>Thickness: 30 um</a:t>
            </a:r>
          </a:p>
          <a:p>
            <a:pPr algn="ctr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rgbClr val="980000"/>
                </a:solidFill>
              </a:rPr>
              <a:t>Used by client at Barnes-Jewish Hospital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8675" y="2188350"/>
            <a:ext cx="3937000" cy="314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x="693000" y="1645650"/>
            <a:ext cx="3495599" cy="45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Analog</a:t>
            </a:r>
            <a:r>
              <a:rPr lang="en"/>
              <a:t>: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Bag Testing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1550" y="1602337"/>
            <a:ext cx="7200900" cy="398145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1277675" y="1102950"/>
            <a:ext cx="65849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Current Bag Properties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Bag Testing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3025" y="1030225"/>
            <a:ext cx="6897950" cy="424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18250" y="5200850"/>
            <a:ext cx="1118574" cy="1199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Chosen Bag Material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1036850" y="4893250"/>
            <a:ext cx="7287599" cy="130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endParaRPr sz="2400" b="1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endParaRPr sz="2400" b="1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endParaRPr sz="2400" b="1">
              <a:solidFill>
                <a:srgbClr val="98000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en" sz="2400" b="1">
                <a:solidFill>
                  <a:srgbClr val="980000"/>
                </a:solidFill>
              </a:rPr>
              <a:t>Weight = (density)(volume) = 3.84 g</a:t>
            </a:r>
          </a:p>
        </p:txBody>
      </p:sp>
      <p:pic>
        <p:nvPicPr>
          <p:cNvPr id="174" name="Shape 1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9825" y="1728275"/>
            <a:ext cx="6972300" cy="1724025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Shape 175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918850" y="1145225"/>
            <a:ext cx="7230900" cy="69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Mechanical Properties of Chosen Bag Material</a:t>
            </a:r>
          </a:p>
        </p:txBody>
      </p:sp>
      <p:graphicFrame>
        <p:nvGraphicFramePr>
          <p:cNvPr id="177" name="Shape 177"/>
          <p:cNvGraphicFramePr/>
          <p:nvPr/>
        </p:nvGraphicFramePr>
        <p:xfrm>
          <a:off x="1383200" y="4212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{DE38C1D4-3426-42EB-B3CB-A63526F5DDE2}</a:tableStyleId>
              </a:tblPr>
              <a:tblGrid>
                <a:gridCol w="2177750"/>
                <a:gridCol w="2177750"/>
                <a:gridCol w="217775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b="1"/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Steri-Drape Analog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NOVAPOL HF Y450-A</a:t>
                      </a:r>
                    </a:p>
                  </a:txBody>
                  <a:tcPr marL="91425" marR="91425" marT="91425" marB="91425"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Youngs Modulus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35.45 MPa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1.38 GPa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Yield Tensile Strength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27 MPa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22 MPa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Compressive Strength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32 MPa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35 MPa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78" name="Shape 178"/>
          <p:cNvSpPr txBox="1"/>
          <p:nvPr/>
        </p:nvSpPr>
        <p:spPr>
          <a:xfrm>
            <a:off x="918850" y="3583625"/>
            <a:ext cx="7230900" cy="69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Comparison of Mechanical Properties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Bag Design</a:t>
            </a:r>
          </a:p>
        </p:txBody>
      </p:sp>
      <p:pic>
        <p:nvPicPr>
          <p:cNvPr id="186" name="Shape 1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5750" y="1986675"/>
            <a:ext cx="3299925" cy="3341849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Shape 187"/>
          <p:cNvSpPr txBox="1"/>
          <p:nvPr/>
        </p:nvSpPr>
        <p:spPr>
          <a:xfrm>
            <a:off x="548050" y="2003900"/>
            <a:ext cx="3910500" cy="3474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Dimensions</a:t>
            </a:r>
            <a:r>
              <a:rPr lang="en" sz="1800">
                <a:solidFill>
                  <a:srgbClr val="980000"/>
                </a:solidFill>
              </a:rPr>
              <a:t>:</a:t>
            </a:r>
          </a:p>
          <a:p>
            <a:pPr lvl="0" algn="ctr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980000"/>
                </a:solidFill>
              </a:rPr>
              <a:t>Area: 50cm X 50cm</a:t>
            </a:r>
          </a:p>
          <a:p>
            <a:pPr lvl="0" algn="ctr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980000"/>
                </a:solidFill>
              </a:rPr>
              <a:t>Four colored tabs at corners</a:t>
            </a:r>
          </a:p>
          <a:p>
            <a:pPr lvl="0" algn="ctr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980000"/>
                </a:solidFill>
              </a:rPr>
              <a:t>Structural Weaknesses</a:t>
            </a:r>
          </a:p>
          <a:p>
            <a:pPr lvl="0" algn="ctr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980000"/>
                </a:solidFill>
              </a:rPr>
              <a:t>Yellow Striping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5073600" y="1318325"/>
            <a:ext cx="3300000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DranaPerk Bag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Drawstring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1463325" y="1669350"/>
            <a:ext cx="6704999" cy="22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 b="1">
                <a:solidFill>
                  <a:srgbClr val="980000"/>
                </a:solidFill>
              </a:rPr>
              <a:t>Designed to be woven through the top of the bag to synch the bag closed</a:t>
            </a:r>
          </a:p>
          <a:p>
            <a:pPr algn="ctr" rtl="0">
              <a:spcBef>
                <a:spcPts val="0"/>
              </a:spcBef>
              <a:buNone/>
            </a:pPr>
            <a:endParaRPr sz="2400" b="1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endParaRPr sz="2400" b="1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b="1">
                <a:solidFill>
                  <a:srgbClr val="980000"/>
                </a:solidFill>
              </a:rPr>
              <a:t>Must withstand:</a:t>
            </a:r>
          </a:p>
          <a:p>
            <a:pPr algn="ctr" rtl="0">
              <a:spcBef>
                <a:spcPts val="0"/>
              </a:spcBef>
              <a:buNone/>
            </a:pPr>
            <a:endParaRPr sz="2400" b="1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b="1">
                <a:solidFill>
                  <a:srgbClr val="980000"/>
                </a:solidFill>
              </a:rPr>
              <a:t>Weight of bag + Morcellated Specimen</a:t>
            </a:r>
          </a:p>
          <a:p>
            <a:pPr algn="ctr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algn="ctr">
              <a:spcBef>
                <a:spcPts val="0"/>
              </a:spcBef>
              <a:buNone/>
            </a:pPr>
            <a:endParaRPr sz="1800" u="sng">
              <a:solidFill>
                <a:srgbClr val="980000"/>
              </a:solidFill>
            </a:endParaRPr>
          </a:p>
        </p:txBody>
      </p:sp>
      <p:sp>
        <p:nvSpPr>
          <p:cNvPr id="198" name="Shape 198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Drawstring: Calculations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1065325" y="1669350"/>
            <a:ext cx="7217700" cy="22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u="sng">
                <a:solidFill>
                  <a:srgbClr val="980000"/>
                </a:solidFill>
              </a:rPr>
              <a:t>Cross sectional area (xA), mass, and weight calculations:</a:t>
            </a:r>
          </a:p>
          <a:p>
            <a:pPr lvl="0" algn="ctr" rtl="0">
              <a:spcBef>
                <a:spcPts val="0"/>
              </a:spcBef>
              <a:buNone/>
            </a:pPr>
            <a:endParaRPr sz="2400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2400">
              <a:solidFill>
                <a:srgbClr val="980000"/>
              </a:solidFill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pic>
        <p:nvPicPr>
          <p:cNvPr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9200" y="4506925"/>
            <a:ext cx="3409950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25000" y="2793075"/>
            <a:ext cx="1898349" cy="163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Drawstring: Calculations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1065325" y="1669350"/>
            <a:ext cx="7217700" cy="22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 u="sng">
                <a:solidFill>
                  <a:srgbClr val="980000"/>
                </a:solidFill>
              </a:rPr>
              <a:t>Estimated weight of specimen: </a:t>
            </a:r>
          </a:p>
          <a:p>
            <a:pPr algn="ctr" rtl="0">
              <a:spcBef>
                <a:spcPts val="0"/>
              </a:spcBef>
              <a:buNone/>
            </a:pPr>
            <a:endParaRPr sz="2400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Max: 50 g or 0.5 N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pic>
        <p:nvPicPr>
          <p:cNvPr id="219" name="Shape 2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3280" y="3264025"/>
            <a:ext cx="1717450" cy="103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5250" y="4568975"/>
            <a:ext cx="4177847" cy="156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	Review of Problem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sp>
        <p:nvSpPr>
          <p:cNvPr id="36" name="Shape 36"/>
          <p:cNvSpPr txBox="1"/>
          <p:nvPr/>
        </p:nvSpPr>
        <p:spPr>
          <a:xfrm>
            <a:off x="740600" y="1392212"/>
            <a:ext cx="8042999" cy="446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37" name="Shape 37"/>
          <p:cNvSpPr txBox="1"/>
          <p:nvPr/>
        </p:nvSpPr>
        <p:spPr>
          <a:xfrm>
            <a:off x="660300" y="1260550"/>
            <a:ext cx="7772400" cy="162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980000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980000"/>
                </a:solidFill>
              </a:rPr>
              <a:t>Uncontained Laparoscopic Power Morcellation linked to potential spread of cancer tissue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98000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rgbClr val="980000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980000"/>
                </a:solidFill>
              </a:rPr>
              <a:t>Laparoscopic Power Morcellation no longer used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980000"/>
              </a:solidFill>
            </a:endParaRPr>
          </a:p>
          <a:p>
            <a:pPr marL="457200" lvl="0" indent="-419100" rtl="0">
              <a:spcBef>
                <a:spcPts val="0"/>
              </a:spcBef>
              <a:buClr>
                <a:srgbClr val="980000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980000"/>
                </a:solidFill>
              </a:rPr>
              <a:t>Current bag containment system increases surgical time 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Drawstring: Chosen Material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1065325" y="1669350"/>
            <a:ext cx="7217700" cy="220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 u="sng">
                <a:solidFill>
                  <a:srgbClr val="980000"/>
                </a:solidFill>
              </a:rPr>
              <a:t>Chosen Drawstring Material: PRL Nylon 6,6 EX1 </a:t>
            </a:r>
          </a:p>
          <a:p>
            <a:pPr algn="ctr" rtl="0">
              <a:spcBef>
                <a:spcPts val="0"/>
              </a:spcBef>
              <a:buNone/>
            </a:pPr>
            <a:endParaRPr sz="2400" u="sng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endParaRPr sz="1800" u="sng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Mechanical Properties of PRL Nylon 6,6 EX1</a:t>
            </a:r>
          </a:p>
          <a:p>
            <a:pPr algn="ctr" rtl="0">
              <a:spcBef>
                <a:spcPts val="0"/>
              </a:spcBef>
              <a:buNone/>
            </a:pPr>
            <a:endParaRPr sz="1800" u="sng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endParaRPr sz="1800" u="sng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endParaRPr sz="1800" u="sng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endParaRPr sz="1800" u="sng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endParaRPr sz="1800" u="sng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endParaRPr sz="1800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Yield Strength is much larger than 31.1 kPa 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pic>
        <p:nvPicPr>
          <p:cNvPr id="230" name="Shape 2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989" y="3164150"/>
            <a:ext cx="8332025" cy="1234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Manufacturing: Tube and Joint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652500" y="1344975"/>
            <a:ext cx="7710300" cy="484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Material</a:t>
            </a:r>
            <a:r>
              <a:rPr lang="en" sz="1800">
                <a:solidFill>
                  <a:srgbClr val="980000"/>
                </a:solidFill>
              </a:rPr>
              <a:t>: Zelux GS Polycarbonate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Manufacturer</a:t>
            </a:r>
            <a:r>
              <a:rPr lang="en" sz="1800">
                <a:solidFill>
                  <a:srgbClr val="980000"/>
                </a:solidFill>
              </a:rPr>
              <a:t>: Visipak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Process</a:t>
            </a:r>
            <a:r>
              <a:rPr lang="en" sz="1800">
                <a:solidFill>
                  <a:srgbClr val="980000"/>
                </a:solidFill>
              </a:rPr>
              <a:t>: 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rgbClr val="980000"/>
              </a:buClr>
              <a:buSzPct val="100000"/>
              <a:buFont typeface="Arial"/>
              <a:buChar char="-"/>
            </a:pPr>
            <a:r>
              <a:rPr lang="en" sz="1800">
                <a:solidFill>
                  <a:srgbClr val="980000"/>
                </a:solidFill>
              </a:rPr>
              <a:t>Injection molding of medical grade, gamma stabilized Zelux GS resin into mold with the same dimensions of tube and joint. Material will be hardened and removed from mold. </a:t>
            </a:r>
          </a:p>
          <a:p>
            <a:pPr marL="457200" lvl="0" indent="-342900" rtl="0">
              <a:spcBef>
                <a:spcPts val="0"/>
              </a:spcBef>
              <a:buClr>
                <a:srgbClr val="980000"/>
              </a:buClr>
              <a:buSzPct val="100000"/>
              <a:buFont typeface="Arial"/>
              <a:buChar char="-"/>
            </a:pPr>
            <a:r>
              <a:rPr lang="en" sz="1800">
                <a:solidFill>
                  <a:srgbClr val="980000"/>
                </a:solidFill>
              </a:rPr>
              <a:t>Tube and joint components will be sterilized using ethylene oxide sterilization techniques 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Lead Time</a:t>
            </a:r>
            <a:r>
              <a:rPr lang="en" sz="1800">
                <a:solidFill>
                  <a:srgbClr val="980000"/>
                </a:solidFill>
              </a:rPr>
              <a:t>: 8-10 weeks</a:t>
            </a:r>
          </a:p>
          <a:p>
            <a:pPr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Price per Tube and Joint</a:t>
            </a:r>
            <a:r>
              <a:rPr lang="en" sz="1800">
                <a:solidFill>
                  <a:srgbClr val="980000"/>
                </a:solidFill>
              </a:rPr>
              <a:t>: $ 4.95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Manufacturing: Bag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652500" y="1344975"/>
            <a:ext cx="7710300" cy="484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Material</a:t>
            </a:r>
            <a:r>
              <a:rPr lang="en" sz="1800">
                <a:solidFill>
                  <a:srgbClr val="980000"/>
                </a:solidFill>
              </a:rPr>
              <a:t>: NOVAPOL HF-Y450-A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Manufacturer</a:t>
            </a:r>
            <a:r>
              <a:rPr lang="en" sz="1800">
                <a:solidFill>
                  <a:srgbClr val="980000"/>
                </a:solidFill>
              </a:rPr>
              <a:t>: Grainger (Tough Guy Hospital Isolation Bag)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Process</a:t>
            </a:r>
            <a:r>
              <a:rPr lang="en" sz="1800">
                <a:solidFill>
                  <a:srgbClr val="980000"/>
                </a:solidFill>
              </a:rPr>
              <a:t>: 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rgbClr val="980000"/>
              </a:buClr>
              <a:buSzPct val="100000"/>
              <a:buFont typeface="Arial"/>
              <a:buChar char="-"/>
            </a:pPr>
            <a:r>
              <a:rPr lang="en" sz="1800">
                <a:solidFill>
                  <a:srgbClr val="980000"/>
                </a:solidFill>
              </a:rPr>
              <a:t>Melt pellets of NOVAPOL HG-Y450-A resin are melted and extruded into a bubble shape. The bubble sides of the bubble are pressed together and flattened into a sheet, and then cooled. Then the sheets can be wound into rolls</a:t>
            </a:r>
          </a:p>
          <a:p>
            <a:pPr marL="457200" lvl="0" indent="-342900" rtl="0">
              <a:spcBef>
                <a:spcPts val="0"/>
              </a:spcBef>
              <a:buClr>
                <a:srgbClr val="980000"/>
              </a:buClr>
              <a:buSzPct val="100000"/>
              <a:buFont typeface="Arial"/>
              <a:buChar char="-"/>
            </a:pPr>
            <a:r>
              <a:rPr lang="en" sz="1800">
                <a:solidFill>
                  <a:srgbClr val="980000"/>
                </a:solidFill>
              </a:rPr>
              <a:t>Rolls can be printed with yellow stripes (4.95 mm wide) on lower third</a:t>
            </a:r>
          </a:p>
          <a:p>
            <a:pPr marL="457200" lvl="0" indent="-342900" rtl="0">
              <a:spcBef>
                <a:spcPts val="0"/>
              </a:spcBef>
              <a:buClr>
                <a:srgbClr val="980000"/>
              </a:buClr>
              <a:buSzPct val="100000"/>
              <a:buFont typeface="Arial"/>
              <a:buChar char="-"/>
            </a:pPr>
            <a:r>
              <a:rPr lang="en" sz="1800">
                <a:solidFill>
                  <a:srgbClr val="980000"/>
                </a:solidFill>
              </a:rPr>
              <a:t>Structural weaknesses can be cut 18 um into the bag in ‘X’ shape patterns every 2.5 cm (only for middle third)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Lead Time</a:t>
            </a:r>
            <a:r>
              <a:rPr lang="en" sz="1800">
                <a:solidFill>
                  <a:srgbClr val="980000"/>
                </a:solidFill>
              </a:rPr>
              <a:t>: 6-8 weeks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Price per Bag</a:t>
            </a:r>
            <a:r>
              <a:rPr lang="en" sz="1800">
                <a:solidFill>
                  <a:srgbClr val="980000"/>
                </a:solidFill>
              </a:rPr>
              <a:t>: $ 0.1335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Manufacturing: String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652500" y="1344975"/>
            <a:ext cx="7710300" cy="484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Material</a:t>
            </a:r>
            <a:r>
              <a:rPr lang="en" sz="1800">
                <a:solidFill>
                  <a:srgbClr val="980000"/>
                </a:solidFill>
              </a:rPr>
              <a:t>: PRL Nylon 6,6 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Manufacturer</a:t>
            </a:r>
            <a:r>
              <a:rPr lang="en" sz="1800">
                <a:solidFill>
                  <a:srgbClr val="980000"/>
                </a:solidFill>
              </a:rPr>
              <a:t>: Polymer Resources, Ltd.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Process</a:t>
            </a:r>
            <a:r>
              <a:rPr lang="en" sz="1800">
                <a:solidFill>
                  <a:srgbClr val="980000"/>
                </a:solidFill>
              </a:rPr>
              <a:t>: 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marL="457200" lvl="0" indent="-342900" rtl="0">
              <a:spcBef>
                <a:spcPts val="0"/>
              </a:spcBef>
              <a:buClr>
                <a:srgbClr val="980000"/>
              </a:buClr>
              <a:buSzPct val="100000"/>
              <a:buFont typeface="Arial"/>
              <a:buChar char="-"/>
            </a:pPr>
            <a:r>
              <a:rPr lang="en" sz="1800">
                <a:solidFill>
                  <a:srgbClr val="980000"/>
                </a:solidFill>
              </a:rPr>
              <a:t>PRL Nylon 6,6 EX1 pellets are melted and spun, then extruded into microfilaments. </a:t>
            </a:r>
          </a:p>
          <a:p>
            <a:pPr marL="457200" lvl="0" indent="-342900" rtl="0">
              <a:spcBef>
                <a:spcPts val="0"/>
              </a:spcBef>
              <a:buClr>
                <a:srgbClr val="980000"/>
              </a:buClr>
              <a:buSzPct val="100000"/>
              <a:buFont typeface="Arial"/>
              <a:buChar char="-"/>
            </a:pPr>
            <a:r>
              <a:rPr lang="en" sz="1800">
                <a:solidFill>
                  <a:srgbClr val="980000"/>
                </a:solidFill>
              </a:rPr>
              <a:t>The microfilaments will be woven into a 0.635cm x 0.1 cm x 102 cm string and dyed bright blue</a:t>
            </a:r>
          </a:p>
          <a:p>
            <a:pPr marL="457200" lvl="0" indent="-342900" rtl="0">
              <a:spcBef>
                <a:spcPts val="0"/>
              </a:spcBef>
              <a:buClr>
                <a:srgbClr val="980000"/>
              </a:buClr>
              <a:buSzPct val="100000"/>
              <a:buFont typeface="Arial"/>
              <a:buChar char="-"/>
            </a:pPr>
            <a:r>
              <a:rPr lang="en" sz="1800">
                <a:solidFill>
                  <a:srgbClr val="980000"/>
                </a:solidFill>
              </a:rPr>
              <a:t>String will be washed, sterilized, and inserted into the rim of the bag and fused together at ends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Lead Time</a:t>
            </a:r>
            <a:r>
              <a:rPr lang="en" sz="1800">
                <a:solidFill>
                  <a:srgbClr val="980000"/>
                </a:solidFill>
              </a:rPr>
              <a:t>: 6-8 weeks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Price per Drawstring</a:t>
            </a:r>
            <a:r>
              <a:rPr lang="en" sz="1800">
                <a:solidFill>
                  <a:srgbClr val="980000"/>
                </a:solidFill>
              </a:rPr>
              <a:t>: $ 1.38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Conclusions: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graphicFrame>
        <p:nvGraphicFramePr>
          <p:cNvPr id="266" name="Shape 266"/>
          <p:cNvGraphicFramePr/>
          <p:nvPr/>
        </p:nvGraphicFramePr>
        <p:xfrm>
          <a:off x="952500" y="18555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{CA09C5E1-75EB-491E-A39E-7993362B34D3}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Things to Consider:</a:t>
                      </a:r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Requirements</a:t>
                      </a:r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Material (Bag, Tube, and String)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Biocompatible, Non-toxic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Bag Size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Fit within the peritoneal cavity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Bag Deployment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Fit through a 15 mm trocar port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Tube Dimensions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Fit through a 15 mm trocar port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End must protrude from trocar opening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Cost</a:t>
                      </a:r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$7.25 + $60/min saved</a:t>
                      </a:r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Time</a:t>
                      </a:r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Must reduce surgical time by 2 min</a:t>
                      </a:r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267" name="Shape 267"/>
          <p:cNvSpPr txBox="1"/>
          <p:nvPr/>
        </p:nvSpPr>
        <p:spPr>
          <a:xfrm>
            <a:off x="892200" y="1265075"/>
            <a:ext cx="7350299" cy="59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 u="sng">
                <a:solidFill>
                  <a:srgbClr val="980000"/>
                </a:solidFill>
              </a:rPr>
              <a:t>Recap of Specifications: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Conclusions: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892200" y="1265075"/>
            <a:ext cx="7350299" cy="59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 u="sng">
                <a:solidFill>
                  <a:srgbClr val="980000"/>
                </a:solidFill>
              </a:rPr>
              <a:t>Cost Comparison:</a:t>
            </a:r>
          </a:p>
        </p:txBody>
      </p:sp>
      <p:graphicFrame>
        <p:nvGraphicFramePr>
          <p:cNvPr id="277" name="Shape 277"/>
          <p:cNvGraphicFramePr/>
          <p:nvPr/>
        </p:nvGraphicFramePr>
        <p:xfrm>
          <a:off x="952500" y="2324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{2214CF28-1784-4039-9BB8-1F9D61ED741F}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Price</a:t>
                      </a:r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Current System</a:t>
                      </a:r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DranaPerk </a:t>
                      </a:r>
                    </a:p>
                  </a:txBody>
                  <a:tcPr marL="91425" marR="91425" marT="91425" marB="91425">
                    <a:solidFill>
                      <a:srgbClr val="CCCC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Bag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$ 7.25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$ 0.1335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Tube and Joint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N/A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 $ 4.95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Drawstring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N/A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$ 1.31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Total: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$ 7.25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$ 6.39</a:t>
                      </a:r>
                    </a:p>
                  </a:txBody>
                  <a:tcPr marL="91425" marR="91425" marT="91425" marB="91425"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4" name="Shape 28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Conclusions:</a:t>
            </a:r>
          </a:p>
        </p:txBody>
      </p:sp>
      <p:sp>
        <p:nvSpPr>
          <p:cNvPr id="285" name="Shape 285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892200" y="884075"/>
            <a:ext cx="7350299" cy="59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 u="sng">
                <a:solidFill>
                  <a:srgbClr val="980000"/>
                </a:solidFill>
              </a:rPr>
              <a:t>Estimated Time Using Current Method: </a:t>
            </a:r>
          </a:p>
          <a:p>
            <a:pPr algn="ctr" rtl="0">
              <a:spcBef>
                <a:spcPts val="0"/>
              </a:spcBef>
              <a:buNone/>
            </a:pPr>
            <a:endParaRPr sz="2400" u="sng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rgbClr val="980000"/>
                </a:solidFill>
              </a:rPr>
              <a:t>10 - 35 min</a:t>
            </a:r>
          </a:p>
          <a:p>
            <a:pPr algn="ctr" rtl="0">
              <a:spcBef>
                <a:spcPts val="0"/>
              </a:spcBef>
              <a:buNone/>
            </a:pPr>
            <a:endParaRPr sz="2400" u="sng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u="sng">
                <a:solidFill>
                  <a:srgbClr val="980000"/>
                </a:solidFill>
              </a:rPr>
              <a:t>Time Using DranaPerk:</a:t>
            </a:r>
          </a:p>
          <a:p>
            <a:pPr algn="ctr" rtl="0">
              <a:spcBef>
                <a:spcPts val="0"/>
              </a:spcBef>
              <a:buNone/>
            </a:pPr>
            <a:endParaRPr sz="2400" u="sng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rgbClr val="980000"/>
                </a:solidFill>
              </a:rPr>
              <a:t>Time to Deploy: 54 sec</a:t>
            </a:r>
          </a:p>
          <a:p>
            <a:pPr algn="ctr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rgbClr val="980000"/>
                </a:solidFill>
              </a:rPr>
              <a:t>Time to Unravel &amp; Place Specimen: 40 sec</a:t>
            </a:r>
          </a:p>
          <a:p>
            <a:pPr algn="ctr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rgbClr val="980000"/>
                </a:solidFill>
              </a:rPr>
              <a:t>Time to Synch Drawstring and Prepare for Morcellation: 40 sec</a:t>
            </a:r>
          </a:p>
          <a:p>
            <a:pPr algn="ctr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1800" b="1">
                <a:solidFill>
                  <a:srgbClr val="980000"/>
                </a:solidFill>
              </a:rPr>
              <a:t>Total Time: 2.23 min</a:t>
            </a:r>
          </a:p>
          <a:p>
            <a:pPr algn="ctr" rtl="0">
              <a:spcBef>
                <a:spcPts val="0"/>
              </a:spcBef>
              <a:buNone/>
            </a:pPr>
            <a:endParaRPr sz="1800" b="1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u="sng">
                <a:solidFill>
                  <a:srgbClr val="980000"/>
                </a:solidFill>
              </a:rPr>
              <a:t>Time Saved: </a:t>
            </a:r>
          </a:p>
          <a:p>
            <a:pPr algn="ctr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b="1">
                <a:solidFill>
                  <a:srgbClr val="980000"/>
                </a:solidFill>
              </a:rPr>
              <a:t>7.77 - 32.7 min OR $466.2 - $1962.0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1800">
                <a:solidFill>
                  <a:srgbClr val="980000"/>
                </a:solidFill>
              </a:rPr>
              <a:t> </a:t>
            </a:r>
          </a:p>
          <a:p>
            <a:pPr lvl="0" algn="ctr" rtl="0">
              <a:spcBef>
                <a:spcPts val="0"/>
              </a:spcBef>
              <a:buNone/>
            </a:pPr>
            <a:endParaRPr sz="1800">
              <a:solidFill>
                <a:srgbClr val="98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Thank You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497700" y="1019275"/>
            <a:ext cx="8148600" cy="51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3000" b="1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3000" b="1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3000" b="1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sz="3000" b="1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3000" b="1" u="sng">
                <a:solidFill>
                  <a:srgbClr val="980000"/>
                </a:solidFill>
              </a:rPr>
              <a:t>Questions?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2" name="Shape 302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References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497700" y="1019275"/>
            <a:ext cx="8148600" cy="51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[1]  Cohen, Sarah L., et al. "Contained Power Morcellation within an Insufflated Isolation Bag." Obstetrics &amp; Gynecology 124.3 (2014): 491-7. Print.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[2]  BPL HDPE300. 2014 Bay Plastics Ltd. 22 Nov. 2014.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http://www.bayplastics.co.uk/PDFs/datasheets/New%20Folder/HDPE300.pdf</a:t>
            </a:r>
            <a:r>
              <a:rPr lang="en" sz="1200">
                <a:solidFill>
                  <a:schemeClr val="dk1"/>
                </a:solidFill>
              </a:rPr>
              <a:t>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[3]  NOVAPOL(R) HF-Y450-A Resin . 2014 NOVA Chemicals. 22 Nov.2014. http://www.novachem.com/Product%20Documents/NOVAPOLHF-Y450-A_DS_EN.pdf.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[4]  Sinha, Rakesh, Meenakshi Sundaram, Smita Lakhotia, Chaitali Mahajan, Gayatri Manaktala, and Parul Shah. "Total Laparoscopic Hysterectomy for Large Uterus.” Journal of Gynecological Endoscopy and Surgery 1 to 2 (2009): 34. Web.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[5]  Hibbeler, R.C. “Steel in Tension, Compression and Shear.” Journal of the Franklin Institute 189.5 (1920): 691-92. Prentice Hall; 13 Edition. Web. 20 Nov. 2014. &lt;https://notendur.hi.is/mvg1/ch1-1.pdf&gt;.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[6]  Sidner, Arthur E. "Sample Pages from FDG." Advanced Technical Communications LLC. N.p., n.d. Web. 16 Nov. 2014.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[7]  "Polycarbonates." Polymer Science Learning Center - Departnment of Polymer Science. University of Southern Mississippi, 1 Jan. 2005. Web. 20 Nov. 2014. &lt;http://pslc.ws/macrog/pc.htm&gt;.</a:t>
            </a:r>
            <a:r>
              <a:rPr lang="en" sz="1100">
                <a:solidFill>
                  <a:schemeClr val="dk1"/>
                </a:solidFill>
              </a:rPr>
              <a:t>				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[8]  "Zelux® GS Polycarbonate - Gamma Stabilized." Westlake Plastics - Life in Polymers. Westlake Plastics, 1 Jan. 2014. Web. 21 Nov. 2014. &lt;http://www.westlakeplastics.com/product.php?c=MD&amp;n=60&gt;.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[9]  "Volume of a Tube." Quandaries and Queries. Math Central. Web. 24 Nov. 2014.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[10]  "Hospital Isolation Bag." Grainger. N.p., n.d. Web. 22 Nov. 2014.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[11]  "Physical Properties of LLDPE." Prime Polymer Co., Ltd. N.p., n.d. Web. 22 Nov. 2014.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[12]  "Polythene (polyethylene):Properties, Production &amp; Uses." Chemistry Tutorial : Production, Properties and Uses of Polyethylene. N.p., n.d. Web. 22 Nov. 2014.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[13]  Schezny, John. "Choosing Device Materials." Telephone interview. 27 Nov. 2014.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[14]  Madjarrad, K., and S. Ebnesajjad. "Plastics Used in Medical Devises.” Handbook of Polymer Applications in Medicine and Medical Devices. 1st ed. Vol. 1. Elsevier, 2013. 368. Print.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		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			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.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	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</a:t>
            </a:r>
          </a:p>
          <a:p>
            <a:pPr lvl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</a:t>
            </a:r>
          </a:p>
          <a:p>
            <a:pPr lvl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	 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1" name="Shape 311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References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497700" y="1019275"/>
            <a:ext cx="8148600" cy="518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[15]  "KETRON® PEEK LSG Specifications." Boedeker Plastics : KETRON PEEK LSG Datasheet. 1 Jan. 2014. Web. 22 Nov. 2014. &lt;http://www.boedeker.com/peeklsg.htm&gt;</a:t>
            </a:r>
            <a:r>
              <a:rPr lang="en" sz="1100">
                <a:solidFill>
                  <a:schemeClr val="dk1"/>
                </a:solidFill>
              </a:rPr>
              <a:t>						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[16]  304L (S30403) "Flat Products Stainless Steel Grade Sheet." North American Stainless. Web. 18 Nov. 2014.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[17]  "5/8" X 6' Extra Heavy Wall Round Clear Plastic Tube." VisiPak. 1 Jan. 2014. Web. 21 Nov. 2014. &lt;http://store.visipak.com/5-8-x-6-Extra-Heavy-Wall-Round- Clear-Plastic-Tube-421355.html&gt;.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[18]  "Ketron® PEEK – Rod and Sheet" Ketron® PEEK Online. Professional Plastics, 1 Jan. 2014. Web. 22 Nov. 2014. &lt;http://www.professionalplastics.com/KetronPEEK-Quadrant&gt;.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[19]  T4R58065 "Stainless Round Tube." MetalsDepot®. 1 Jan. 2014. Web. 21 Nov. 2014. &lt;http://www.metalsdepot.com/products/stainless2.phtml?page=stainless roundtube&amp;LimAcc= &amp;aident&gt;.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20]  Gerbig, Steve. "Polyamide Moisture Absorption | Relative Dimensional Change of Various Nylon Products." Prospector. N.p., n.d. Web. 23 Nov. 2014.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[21]  PRL NY66-EX1. 2014 Polymer Resources Ltd. 22 Nov. 2014. http://catalog.ides.com/Datasheet.aspx?I=73811&amp;U=1&amp;CULTURE=en- US&amp;E=107341.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[22]  "Engineering Materials." The Engineering ToolBox. N.p., n.d. Web. 23 Nov. 2014.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[23]  "Plastic Extrusion and Manufacturing Process." Richmond Plastics. N.p., n.d. Web. 22 Nov. 2014.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[24]  </a:t>
            </a:r>
            <a:r>
              <a:rPr lang="en" sz="1100">
                <a:solidFill>
                  <a:schemeClr val="dk1"/>
                </a:solidFill>
              </a:rPr>
              <a:t>Anim, J., and S. Hentges. "Polycarbonate Safety in Medical Applications." Prospector. 20 May 2013. Web. 17 Nov. 2014.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[25]  "Polyester Filament Yarn, Fiber and Spun from Quality Sources." SwicoFil. N.p., n.d. Web. 23 Nov. 2014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		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			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.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						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				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			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		</a:t>
            </a:r>
          </a:p>
          <a:p>
            <a:pPr lvl="0" algn="l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	 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	Project Scope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740600" y="1392212"/>
            <a:ext cx="8042999" cy="446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47" name="Shape 47"/>
          <p:cNvSpPr txBox="1"/>
          <p:nvPr/>
        </p:nvSpPr>
        <p:spPr>
          <a:xfrm>
            <a:off x="660300" y="1260550"/>
            <a:ext cx="7772400" cy="1627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3000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endParaRPr sz="3000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980000"/>
                </a:solidFill>
              </a:rPr>
              <a:t>Design a containment system that decreases surgical time for laparoscopic hysterectomy and/or myomectomy  procedures by at least two minutes</a:t>
            </a:r>
          </a:p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98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Project Specifications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465200" y="2044400"/>
            <a:ext cx="4231799" cy="353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2000" i="1">
              <a:solidFill>
                <a:srgbClr val="A61C00"/>
              </a:solidFill>
            </a:endParaRPr>
          </a:p>
        </p:txBody>
      </p:sp>
      <p:graphicFrame>
        <p:nvGraphicFramePr>
          <p:cNvPr id="56" name="Shape 56"/>
          <p:cNvGraphicFramePr/>
          <p:nvPr/>
        </p:nvGraphicFramePr>
        <p:xfrm>
          <a:off x="952500" y="1855587"/>
          <a:ext cx="7239000" cy="3169679"/>
        </p:xfrm>
        <a:graphic>
          <a:graphicData uri="http://schemas.openxmlformats.org/drawingml/2006/table">
            <a:tbl>
              <a:tblPr>
                <a:noFill/>
                <a:tableStyleId>{C1C29BF5-4FE5-47B7-85F0-894265F2EF7F}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Things to Consider: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Requirements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Material (Bag, Tube, and String)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Biocompatible, Non-toxic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Bag Size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Fit within the peritoneal cavity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Bag Deployment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Fit through a 15 mm trocar port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Tube Dimensions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Fit through a 15 mm trocar port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End must protrude from trocar opening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Cost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$7.25 + $60/min saved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Time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Must reduce surgical time by 2 min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57" name="Shape 57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Components of DranaPerk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497700" y="1019275"/>
            <a:ext cx="8148600" cy="5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 b="1" u="sng">
              <a:solidFill>
                <a:srgbClr val="980000"/>
              </a:solidFill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2708325" y="5887275"/>
            <a:ext cx="3752400" cy="456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Exploded view of </a:t>
            </a:r>
            <a:r>
              <a:rPr lang="en" i="1"/>
              <a:t>DranaPerk</a:t>
            </a:r>
            <a:r>
              <a:rPr lang="en"/>
              <a:t> System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8325" y="1233705"/>
            <a:ext cx="3901525" cy="449016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The Tube and Joint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497700" y="1019275"/>
            <a:ext cx="8148600" cy="5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3000" b="1" u="sng">
              <a:solidFill>
                <a:srgbClr val="980000"/>
              </a:solidFill>
            </a:endParaRPr>
          </a:p>
        </p:txBody>
      </p:sp>
      <p:sp>
        <p:nvSpPr>
          <p:cNvPr id="77" name="Shape 77"/>
          <p:cNvSpPr txBox="1"/>
          <p:nvPr/>
        </p:nvSpPr>
        <p:spPr>
          <a:xfrm>
            <a:off x="465200" y="2044400"/>
            <a:ext cx="8148600" cy="442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 sz="3000" b="1">
              <a:solidFill>
                <a:srgbClr val="A61C00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7675" y="2698100"/>
            <a:ext cx="3143250" cy="28670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719100" y="2303750"/>
            <a:ext cx="3901800" cy="286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 u="sng">
                <a:solidFill>
                  <a:srgbClr val="980000"/>
                </a:solidFill>
              </a:rPr>
              <a:t>Tube</a:t>
            </a:r>
            <a:r>
              <a:rPr lang="en" sz="2400">
                <a:solidFill>
                  <a:srgbClr val="980000"/>
                </a:solidFill>
              </a:rPr>
              <a:t>: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do = 14.5 mm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di = 13.0 mm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L = 500 mm</a:t>
            </a:r>
          </a:p>
          <a:p>
            <a:pPr algn="ctr" rtl="0">
              <a:spcBef>
                <a:spcPts val="0"/>
              </a:spcBef>
              <a:buNone/>
            </a:pPr>
            <a:endParaRPr sz="2400">
              <a:solidFill>
                <a:srgbClr val="980000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u="sng">
                <a:solidFill>
                  <a:srgbClr val="980000"/>
                </a:solidFill>
              </a:rPr>
              <a:t>Joint</a:t>
            </a:r>
            <a:r>
              <a:rPr lang="en" sz="2400">
                <a:solidFill>
                  <a:srgbClr val="980000"/>
                </a:solidFill>
              </a:rPr>
              <a:t>: 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(at 35.5 cm from top)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do = 49.0 mm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di = 13.0 mm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2400">
                <a:solidFill>
                  <a:srgbClr val="980000"/>
                </a:solidFill>
              </a:rPr>
              <a:t>L = 30 mm</a:t>
            </a:r>
          </a:p>
          <a:p>
            <a:pPr>
              <a:spcBef>
                <a:spcPts val="0"/>
              </a:spcBef>
              <a:buNone/>
            </a:pPr>
            <a:endParaRPr sz="2400">
              <a:solidFill>
                <a:srgbClr val="980000"/>
              </a:solidFill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2261250" y="1223025"/>
            <a:ext cx="4621500" cy="65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2400" b="1" u="sng">
                <a:solidFill>
                  <a:srgbClr val="980000"/>
                </a:solidFill>
              </a:rPr>
              <a:t>Dimensions: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Tube: Necessary Stresses and Forces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497700" y="1019275"/>
            <a:ext cx="8148600" cy="5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b="1" u="sng">
                <a:solidFill>
                  <a:srgbClr val="980000"/>
                </a:solidFill>
              </a:rPr>
              <a:t>PVC Analog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9250" y="2258650"/>
            <a:ext cx="8505499" cy="2212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Tube: Necessary Stresses and Forces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497700" y="1019275"/>
            <a:ext cx="8148600" cy="5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b="1" u="sng">
                <a:solidFill>
                  <a:srgbClr val="980000"/>
                </a:solidFill>
              </a:rPr>
              <a:t>PVC Analog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0800" y="1901890"/>
            <a:ext cx="1798800" cy="33823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13480" y="2639200"/>
            <a:ext cx="5061924" cy="1719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776" y="128956"/>
            <a:ext cx="1798800" cy="656399"/>
          </a:xfrm>
          <a:prstGeom prst="rect">
            <a:avLst/>
          </a:prstGeom>
          <a:solidFill>
            <a:srgbClr val="E6B8A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A61C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indent="457200" algn="l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  Selected Material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497700" y="1400275"/>
            <a:ext cx="8148600" cy="56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2400" b="1">
                <a:solidFill>
                  <a:srgbClr val="980000"/>
                </a:solidFill>
              </a:rPr>
              <a:t>Handbook of Polymer Applications in Medicine and Medical Devices</a:t>
            </a:r>
          </a:p>
          <a:p>
            <a:pPr algn="ctr" rtl="0">
              <a:spcBef>
                <a:spcPts val="0"/>
              </a:spcBef>
              <a:buNone/>
            </a:pPr>
            <a:endParaRPr sz="2400" b="1" u="sng">
              <a:solidFill>
                <a:srgbClr val="980000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1800" u="sng">
                <a:solidFill>
                  <a:srgbClr val="980000"/>
                </a:solidFill>
              </a:rPr>
              <a:t>Mechanical Properties of Potential Materials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600" y="3204100"/>
            <a:ext cx="8088799" cy="2147681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87900" y="6400786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>
                <a:solidFill>
                  <a:srgbClr val="A61C00"/>
                </a:solidFill>
              </a:rPr>
              <a:t>Drana</a:t>
            </a:r>
            <a:r>
              <a:rPr lang="en" b="1">
                <a:solidFill>
                  <a:srgbClr val="EA9999"/>
                </a:solidFill>
              </a:rPr>
              <a:t>Perk</a:t>
            </a:r>
            <a:r>
              <a:rPr lang="en">
                <a:solidFill>
                  <a:srgbClr val="E6B8AF"/>
                </a:solidFill>
              </a:rPr>
              <a:t> • A Bag Delivery System for Contained Laparoscopic Power Morcellation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1465</Words>
  <Application>Microsoft Macintosh PowerPoint</Application>
  <PresentationFormat>On-screen Show (4:3)</PresentationFormat>
  <Paragraphs>317</Paragraphs>
  <Slides>29</Slides>
  <Notes>29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Custom Theme</vt:lpstr>
      <vt:lpstr>Contained Laparoscopic  Morcellation System      Brady Perkins, Dana Sprague, Michael Barron</vt:lpstr>
      <vt:lpstr> Review of Problem</vt:lpstr>
      <vt:lpstr> Project Scope</vt:lpstr>
      <vt:lpstr>  Project Specifications</vt:lpstr>
      <vt:lpstr>  Components of DranaPerk</vt:lpstr>
      <vt:lpstr>  The Tube and Joint</vt:lpstr>
      <vt:lpstr>  Tube: Necessary Stresses and Forces</vt:lpstr>
      <vt:lpstr>  Tube: Necessary Stresses and Forces</vt:lpstr>
      <vt:lpstr>  Selected Material</vt:lpstr>
      <vt:lpstr>  Selected Material</vt:lpstr>
      <vt:lpstr>  Selected Material</vt:lpstr>
      <vt:lpstr>  Bag Design</vt:lpstr>
      <vt:lpstr>  Bag Testing</vt:lpstr>
      <vt:lpstr>  Bag Testing</vt:lpstr>
      <vt:lpstr>  Chosen Bag Material</vt:lpstr>
      <vt:lpstr>  Bag Design</vt:lpstr>
      <vt:lpstr>  Drawstring</vt:lpstr>
      <vt:lpstr>  Drawstring: Calculations</vt:lpstr>
      <vt:lpstr>  Drawstring: Calculations</vt:lpstr>
      <vt:lpstr>  Drawstring: Chosen Material</vt:lpstr>
      <vt:lpstr>  Manufacturing: Tube and Joint</vt:lpstr>
      <vt:lpstr>  Manufacturing: Bag</vt:lpstr>
      <vt:lpstr>  Manufacturing: String</vt:lpstr>
      <vt:lpstr>  Conclusions:</vt:lpstr>
      <vt:lpstr>  Conclusions:</vt:lpstr>
      <vt:lpstr>  Conclusions:</vt:lpstr>
      <vt:lpstr>  Thank You</vt:lpstr>
      <vt:lpstr>  References</vt:lpstr>
      <vt:lpstr>  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Contained Laparoscopic  Morcellation System      Brady Perkins, Dana Sprague, Michael Barron</dc:title>
  <cp:lastModifiedBy>Brady Perkins</cp:lastModifiedBy>
  <cp:revision>1</cp:revision>
  <dcterms:created xsi:type="dcterms:W3CDTF">2014-12-05T23:19:36Z</dcterms:created>
  <dcterms:modified xsi:type="dcterms:W3CDTF">2014-12-05T23:21:22Z</dcterms:modified>
</cp:coreProperties>
</file>