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74" r:id="rId6"/>
    <p:sldId id="262" r:id="rId7"/>
    <p:sldId id="263" r:id="rId8"/>
    <p:sldId id="264" r:id="rId9"/>
    <p:sldId id="265" r:id="rId10"/>
    <p:sldId id="269" r:id="rId11"/>
    <p:sldId id="266" r:id="rId12"/>
    <p:sldId id="267" r:id="rId13"/>
    <p:sldId id="268" r:id="rId14"/>
    <p:sldId id="273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21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nasprague:Documents:Washington%20University:Senior%20Design:Simplified%20Gantt%20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239873456439501"/>
          <c:y val="0.117345435987168"/>
          <c:w val="0.59989355659066501"/>
          <c:h val="0.822469378827647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Start Date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Design Milestones</c:v>
                </c:pt>
                <c:pt idx="1">
                  <c:v>Project Selection</c:v>
                </c:pt>
                <c:pt idx="2">
                  <c:v>Safety Analysis</c:v>
                </c:pt>
                <c:pt idx="3">
                  <c:v>Design Concepts</c:v>
                </c:pt>
                <c:pt idx="4">
                  <c:v>Design Analysis</c:v>
                </c:pt>
                <c:pt idx="5">
                  <c:v>Feasability Report</c:v>
                </c:pt>
                <c:pt idx="6">
                  <c:v>Prototype Development</c:v>
                </c:pt>
                <c:pt idx="7">
                  <c:v>Web Page Creation</c:v>
                </c:pt>
              </c:strCache>
            </c:strRef>
          </c:cat>
          <c:val>
            <c:numRef>
              <c:f>Sheet1!$B$2:$B$9</c:f>
              <c:numCache>
                <c:formatCode>m/d;@</c:formatCode>
                <c:ptCount val="8"/>
                <c:pt idx="0">
                  <c:v>41880</c:v>
                </c:pt>
                <c:pt idx="1">
                  <c:v>41880</c:v>
                </c:pt>
                <c:pt idx="2">
                  <c:v>41907</c:v>
                </c:pt>
                <c:pt idx="3">
                  <c:v>41920</c:v>
                </c:pt>
                <c:pt idx="4">
                  <c:v>41937</c:v>
                </c:pt>
                <c:pt idx="5">
                  <c:v>41958</c:v>
                </c:pt>
                <c:pt idx="6">
                  <c:v>41953</c:v>
                </c:pt>
                <c:pt idx="7">
                  <c:v>41912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Completed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Design Milestones</c:v>
                </c:pt>
                <c:pt idx="1">
                  <c:v>Project Selection</c:v>
                </c:pt>
                <c:pt idx="2">
                  <c:v>Safety Analysis</c:v>
                </c:pt>
                <c:pt idx="3">
                  <c:v>Design Concepts</c:v>
                </c:pt>
                <c:pt idx="4">
                  <c:v>Design Analysis</c:v>
                </c:pt>
                <c:pt idx="5">
                  <c:v>Feasability Report</c:v>
                </c:pt>
                <c:pt idx="6">
                  <c:v>Prototype Development</c:v>
                </c:pt>
                <c:pt idx="7">
                  <c:v>Web Page Creation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23</c:v>
                </c:pt>
                <c:pt idx="1">
                  <c:v>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Remaining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Design Milestones</c:v>
                </c:pt>
                <c:pt idx="1">
                  <c:v>Project Selection</c:v>
                </c:pt>
                <c:pt idx="2">
                  <c:v>Safety Analysis</c:v>
                </c:pt>
                <c:pt idx="3">
                  <c:v>Design Concepts</c:v>
                </c:pt>
                <c:pt idx="4">
                  <c:v>Design Analysis</c:v>
                </c:pt>
                <c:pt idx="5">
                  <c:v>Feasability Report</c:v>
                </c:pt>
                <c:pt idx="6">
                  <c:v>Prototype Development</c:v>
                </c:pt>
                <c:pt idx="7">
                  <c:v>Web Page Creation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74</c:v>
                </c:pt>
                <c:pt idx="1">
                  <c:v>0</c:v>
                </c:pt>
                <c:pt idx="2">
                  <c:v>30</c:v>
                </c:pt>
                <c:pt idx="3">
                  <c:v>30</c:v>
                </c:pt>
                <c:pt idx="4">
                  <c:v>20</c:v>
                </c:pt>
                <c:pt idx="5">
                  <c:v>7</c:v>
                </c:pt>
                <c:pt idx="6">
                  <c:v>15</c:v>
                </c:pt>
                <c:pt idx="7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262720"/>
        <c:axId val="151264256"/>
      </c:barChart>
      <c:catAx>
        <c:axId val="15126272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151264256"/>
        <c:crosses val="autoZero"/>
        <c:auto val="1"/>
        <c:lblAlgn val="ctr"/>
        <c:lblOffset val="100"/>
        <c:noMultiLvlLbl val="0"/>
      </c:catAx>
      <c:valAx>
        <c:axId val="151264256"/>
        <c:scaling>
          <c:orientation val="minMax"/>
          <c:max val="41990"/>
          <c:min val="41870"/>
        </c:scaling>
        <c:delete val="0"/>
        <c:axPos val="t"/>
        <c:majorGridlines/>
        <c:numFmt formatCode="m/d;@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51262720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5198283621872495"/>
          <c:y val="0.40702354913969102"/>
          <c:w val="0.13322538134615999"/>
          <c:h val="0.17655308471056499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661-1836-44F7-8FAF-35E8F866ECD3}" type="datetime1">
              <a:rPr lang="en-US" smtClean="0"/>
              <a:pPr/>
              <a:t>10/5/2014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71CE-B899-4B2B-848D-9F12F0C901B6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606D-E5C4-4C2F-8241-EC2663EF1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F1CA-F464-4B29-B867-EAF8A9B936E3}" type="datetime1">
              <a:rPr lang="en-US" smtClean="0"/>
              <a:pPr/>
              <a:t>10/5/2014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B357-51B9-47D2-A71D-0D06CB03185D}" type="datetime1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827-F132-4DF6-9FB9-4035A4C798EF}" type="datetime1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A601-7D32-4ED7-AD1A-974B6DDBDCDC}" type="datetime1">
              <a:rPr lang="en-US" smtClean="0"/>
              <a:pPr/>
              <a:t>10/5/2014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7B41-4A0C-4639-A132-E5C8F99A4BE8}" type="datetime1">
              <a:rPr lang="en-US" smtClean="0"/>
              <a:pPr/>
              <a:t>10/5/2014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67FD-6084-4075-993E-77EC8038773F}" type="datetime1">
              <a:rPr lang="en-US" smtClean="0"/>
              <a:pPr/>
              <a:t>10/5/2014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8B47-74BA-4873-ADAE-EB0120124E83}" type="datetime1">
              <a:rPr lang="en-US" smtClean="0"/>
              <a:pPr/>
              <a:t>10/5/2014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52C1-9A39-494C-9977-BBEFAB872C1F}" type="datetime1">
              <a:rPr lang="en-US" smtClean="0"/>
              <a:pPr/>
              <a:t>10/5/2014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CE2-EA00-4376-9A66-47ABB8B02CF5}" type="datetime1">
              <a:rPr lang="en-US" smtClean="0"/>
              <a:pPr/>
              <a:t>10/5/2014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A47DADC-55EA-4839-91C8-5BCC0EC06F5C}" type="datetime1">
              <a:rPr lang="en-US" smtClean="0"/>
              <a:pPr/>
              <a:t>10/5/2014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Contained Laparoscopic Morcellation System for Gynecological Surgery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Presented By: Dana Sprague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3220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016" y="446209"/>
            <a:ext cx="7315200" cy="1154097"/>
          </a:xfrm>
        </p:spPr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Patent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076" y="2142065"/>
            <a:ext cx="4355580" cy="36684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"/>
                <a:cs typeface="Cambria"/>
              </a:rPr>
              <a:t>Composed of 3 layers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Inner waterproof layer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Morcellation-resistant middle layer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Waterproof outer layer</a:t>
            </a:r>
          </a:p>
          <a:p>
            <a:r>
              <a:rPr lang="en-US" dirty="0" smtClean="0">
                <a:latin typeface="Cambria"/>
                <a:cs typeface="Cambria"/>
              </a:rPr>
              <a:t>Contains: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Port for tubing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Nozzle for insufflation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Inflatable cuff for water-tight seal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692" t="20487" r="14248" b="2579"/>
          <a:stretch/>
        </p:blipFill>
        <p:spPr>
          <a:xfrm>
            <a:off x="4744442" y="2142065"/>
            <a:ext cx="3839350" cy="381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75408"/>
            <a:ext cx="7315200" cy="1154097"/>
          </a:xfrm>
        </p:spPr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Other Technologies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4" name="Content Placeholder 3" descr="Image Not Available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" r="-138" b="-752"/>
          <a:stretch/>
        </p:blipFill>
        <p:spPr bwMode="auto">
          <a:xfrm>
            <a:off x="662633" y="4335001"/>
            <a:ext cx="7744531" cy="20432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1940493"/>
            <a:ext cx="7315200" cy="1960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ambria"/>
                <a:cs typeface="Cambria"/>
              </a:rPr>
              <a:t>Actuated wire-mesh and bag morcellation device</a:t>
            </a:r>
          </a:p>
          <a:p>
            <a:r>
              <a:rPr lang="en-US" dirty="0" smtClean="0">
                <a:latin typeface="Cambria"/>
                <a:cs typeface="Cambria"/>
              </a:rPr>
              <a:t>Contains a wire mesh enclosed by a bag</a:t>
            </a:r>
          </a:p>
          <a:p>
            <a:r>
              <a:rPr lang="en-US" dirty="0" smtClean="0">
                <a:latin typeface="Cambria"/>
                <a:cs typeface="Cambria"/>
              </a:rPr>
              <a:t>the mesh compresses and morcellates the tissue</a:t>
            </a:r>
          </a:p>
          <a:p>
            <a:r>
              <a:rPr lang="en-US" dirty="0" smtClean="0">
                <a:latin typeface="Cambria"/>
                <a:cs typeface="Cambria"/>
              </a:rPr>
              <a:t>Both can be pulled out using deployer handle</a:t>
            </a:r>
          </a:p>
          <a:p>
            <a:r>
              <a:rPr lang="en-US" dirty="0" smtClean="0">
                <a:latin typeface="Cambria"/>
                <a:cs typeface="Cambria"/>
              </a:rPr>
              <a:t>Has not yet been released to market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6429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21183"/>
            <a:ext cx="7315200" cy="830108"/>
          </a:xfrm>
        </p:spPr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Preliminary Design Schedule</a:t>
            </a:r>
            <a:endParaRPr lang="en-US" dirty="0">
              <a:latin typeface="Cambria"/>
              <a:cs typeface="Cambria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6465501"/>
              </p:ext>
            </p:extLst>
          </p:nvPr>
        </p:nvGraphicFramePr>
        <p:xfrm>
          <a:off x="334211" y="1684421"/>
          <a:ext cx="8034421" cy="4625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25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11" y="497432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mbria"/>
                <a:cs typeface="Cambria"/>
              </a:rPr>
              <a:t>Organization of Team Responsibilities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190" y="1843807"/>
            <a:ext cx="7315200" cy="353952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Dana Sprague – Will research material properties for the construction of the bag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Michael (Drew) Barron – will research bag deployment ideas and techniques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Braden Perkins – Will research bag features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Weekly Meetings</a:t>
            </a:r>
          </a:p>
          <a:p>
            <a:r>
              <a:rPr lang="en-US" dirty="0" smtClean="0"/>
              <a:t>Weekly Check-ups with client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382" b="7089"/>
          <a:stretch/>
        </p:blipFill>
        <p:spPr>
          <a:xfrm>
            <a:off x="4914840" y="3996404"/>
            <a:ext cx="4053980" cy="277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0526"/>
            <a:ext cx="7315200" cy="860120"/>
          </a:xfrm>
        </p:spPr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References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060646"/>
            <a:ext cx="7874000" cy="5636934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1150" dirty="0" smtClean="0"/>
              <a:t>"</a:t>
            </a:r>
            <a:r>
              <a:rPr lang="en-US" sz="1150" dirty="0"/>
              <a:t>AAGL Practice Report: Morcellation during Uterine Tissue Extraction." </a:t>
            </a:r>
            <a:r>
              <a:rPr lang="en-US" sz="1150" i="1" dirty="0"/>
              <a:t>Journal of Minimally Invasive Gynecology</a:t>
            </a:r>
            <a:r>
              <a:rPr lang="en-US" sz="1150" dirty="0"/>
              <a:t> 21.4 (2014): 517-30. Print</a:t>
            </a:r>
            <a:r>
              <a:rPr lang="en-US" sz="115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US" sz="1150" dirty="0"/>
              <a:t>Cohen, Sarah L., et al. "Contained Power Morcellation within an Insufflated Isolation Bag." </a:t>
            </a:r>
            <a:r>
              <a:rPr lang="en-US" sz="1150" i="1" dirty="0"/>
              <a:t>Obstetrics &amp; Gynecology</a:t>
            </a:r>
            <a:r>
              <a:rPr lang="en-US" sz="1150" dirty="0"/>
              <a:t> 124.3 (2014): 491-7. Print</a:t>
            </a:r>
            <a:r>
              <a:rPr lang="en-US" sz="1150" dirty="0" smtClean="0"/>
              <a:t>. </a:t>
            </a:r>
            <a:r>
              <a:rPr lang="en-US" sz="1150" dirty="0"/>
              <a:t> </a:t>
            </a:r>
            <a:endParaRPr lang="en-US" sz="1150" dirty="0" smtClean="0"/>
          </a:p>
          <a:p>
            <a:pPr>
              <a:spcAft>
                <a:spcPts val="1200"/>
              </a:spcAft>
            </a:pPr>
            <a:r>
              <a:rPr lang="en-US" sz="1150" dirty="0"/>
              <a:t>Collins, Justin. Medical Device: Laparoscopic Bag. Ashford &amp; St. Peter's Hospitals Chertsey, Surrey, assignee. Patent 20140135788 A1. 15 May 2014. Print</a:t>
            </a:r>
            <a:r>
              <a:rPr lang="en-US" sz="115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US" sz="1150" dirty="0" err="1"/>
              <a:t>Einarsson</a:t>
            </a:r>
            <a:r>
              <a:rPr lang="en-US" sz="1150" dirty="0"/>
              <a:t>, Jon I., et al. "In-Bag Morcellation." </a:t>
            </a:r>
            <a:r>
              <a:rPr lang="en-US" sz="1150" i="1" dirty="0"/>
              <a:t>Journal of Minimally Invasive Gynecology</a:t>
            </a:r>
            <a:r>
              <a:rPr lang="en-US" sz="1150" dirty="0"/>
              <a:t> 21.5 (2014): 951-3. Print</a:t>
            </a:r>
            <a:r>
              <a:rPr lang="en-US" sz="115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US" sz="1150" dirty="0" err="1"/>
              <a:t>Isakov</a:t>
            </a:r>
            <a:r>
              <a:rPr lang="en-US" sz="1150" dirty="0"/>
              <a:t>, Alexander, et al. “A New Laparoscopic Morcellator Using an Actuated Wire Mesh and Bag” </a:t>
            </a:r>
            <a:r>
              <a:rPr lang="en-US" sz="1150" i="1" dirty="0"/>
              <a:t>J. Med. Devices</a:t>
            </a:r>
            <a:r>
              <a:rPr lang="en-US" sz="1150" dirty="0"/>
              <a:t> 8, 011009 (2014) (7 pages);  Paper No: MED-13-1126; Web. </a:t>
            </a:r>
            <a:endParaRPr lang="en-US" sz="1150" dirty="0" smtClean="0"/>
          </a:p>
          <a:p>
            <a:pPr>
              <a:spcAft>
                <a:spcPts val="1200"/>
              </a:spcAft>
            </a:pPr>
            <a:r>
              <a:rPr lang="en-US" sz="1150" dirty="0" err="1"/>
              <a:t>Levits</a:t>
            </a:r>
            <a:r>
              <a:rPr lang="en-US" sz="1150" dirty="0"/>
              <a:t>, Jenifer, and John Kamp. "How </a:t>
            </a:r>
            <a:r>
              <a:rPr lang="en-US" sz="1150" dirty="0" err="1"/>
              <a:t>Morcellators</a:t>
            </a:r>
            <a:r>
              <a:rPr lang="en-US" sz="1150" dirty="0"/>
              <a:t> Simplified the Hysterectomy but Posed a Hidden Cancer Risk." 11 April 2014 2014.Web. &lt;</a:t>
            </a:r>
            <a:r>
              <a:rPr lang="en-US" sz="1150" u="sng" dirty="0"/>
              <a:t>http://</a:t>
            </a:r>
            <a:r>
              <a:rPr lang="en-US" sz="1150" u="sng" dirty="0" err="1"/>
              <a:t>online.wsj.com</a:t>
            </a:r>
            <a:r>
              <a:rPr lang="en-US" sz="1150" u="sng" dirty="0"/>
              <a:t>/news/articles/SB10001424052702304432604579473362527708066</a:t>
            </a:r>
            <a:r>
              <a:rPr lang="en-US" sz="1150" dirty="0"/>
              <a:t>&gt;. </a:t>
            </a:r>
          </a:p>
          <a:p>
            <a:pPr>
              <a:spcAft>
                <a:spcPts val="1200"/>
              </a:spcAft>
            </a:pPr>
            <a:r>
              <a:rPr lang="en-US" sz="1150" dirty="0" err="1"/>
              <a:t>Pagedas</a:t>
            </a:r>
            <a:r>
              <a:rPr lang="en-US" sz="1150" dirty="0"/>
              <a:t>, Anthony C. Surgical Bag and Morcellator System and Method of Use. Ryan </a:t>
            </a:r>
            <a:r>
              <a:rPr lang="en-US" sz="1150" dirty="0" err="1"/>
              <a:t>Kromholz</a:t>
            </a:r>
            <a:r>
              <a:rPr lang="en-US" sz="1150" dirty="0"/>
              <a:t> &amp; </a:t>
            </a:r>
            <a:r>
              <a:rPr lang="en-US" sz="1150" dirty="0" err="1"/>
              <a:t>Manion</a:t>
            </a:r>
            <a:r>
              <a:rPr lang="en-US" sz="1150" dirty="0"/>
              <a:t>, S.C., assignee. Patent 20070135780 A1. 14 June 2007. Print</a:t>
            </a:r>
            <a:r>
              <a:rPr lang="en-US" sz="115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US" sz="1150" dirty="0"/>
              <a:t>"Power Morcellation and Occult Malignancy in Gynecologic Surgery." </a:t>
            </a:r>
            <a:r>
              <a:rPr lang="en-US" sz="1150" i="1" dirty="0"/>
              <a:t>The American College of Obstetricians and Gynecologists</a:t>
            </a:r>
            <a:r>
              <a:rPr lang="en-US" sz="1150" dirty="0"/>
              <a:t> (2014): 1-6. Print. </a:t>
            </a:r>
          </a:p>
          <a:p>
            <a:pPr>
              <a:spcAft>
                <a:spcPts val="1200"/>
              </a:spcAft>
            </a:pPr>
            <a:r>
              <a:rPr lang="en-US" sz="1150" dirty="0" err="1"/>
              <a:t>Trucillo</a:t>
            </a:r>
            <a:r>
              <a:rPr lang="en-US" sz="1150" dirty="0"/>
              <a:t>, Mario. </a:t>
            </a:r>
            <a:r>
              <a:rPr lang="en-US" sz="1150" i="1" dirty="0"/>
              <a:t>Power Morcellator</a:t>
            </a:r>
            <a:r>
              <a:rPr lang="en-US" sz="1150" dirty="0"/>
              <a:t>. American Recall Center, August 4, 2014. Web. 21 March 2014</a:t>
            </a:r>
            <a:r>
              <a:rPr lang="en-US" sz="1150" dirty="0" smtClean="0"/>
              <a:t>.</a:t>
            </a:r>
            <a:endParaRPr lang="en-US" sz="1150" dirty="0"/>
          </a:p>
          <a:p>
            <a:r>
              <a:rPr lang="en-US" sz="1150" dirty="0"/>
              <a:t>"3M™ </a:t>
            </a:r>
            <a:r>
              <a:rPr lang="en-US" sz="1150" dirty="0" err="1"/>
              <a:t>Steri</a:t>
            </a:r>
            <a:r>
              <a:rPr lang="en-US" sz="1150" dirty="0"/>
              <a:t>-Drape™ Isolation Bag 1003."</a:t>
            </a:r>
            <a:r>
              <a:rPr lang="en-US" sz="1150" i="1" dirty="0"/>
              <a:t> 3M Infection Prevention.</a:t>
            </a:r>
            <a:r>
              <a:rPr lang="en-US" sz="1150" dirty="0"/>
              <a:t> 2014.Web. &lt;</a:t>
            </a:r>
            <a:r>
              <a:rPr lang="en-US" sz="1150" u="sng" dirty="0"/>
              <a:t>http://solutions.3m.com/</a:t>
            </a:r>
            <a:r>
              <a:rPr lang="en-US" sz="1150" u="sng" dirty="0" err="1"/>
              <a:t>wps</a:t>
            </a:r>
            <a:r>
              <a:rPr lang="en-US" sz="1150" u="sng" dirty="0"/>
              <a:t>/portal/3M/</a:t>
            </a:r>
            <a:r>
              <a:rPr lang="en-US" sz="1150" u="sng" dirty="0" err="1"/>
              <a:t>en_US</a:t>
            </a:r>
            <a:r>
              <a:rPr lang="en-US" sz="1150" u="sng" dirty="0"/>
              <a:t>/IPD-NA/3M-Infection-Prevention/products/catalog/~/3M-Steri-Drape-Isolation-Bag-1003?N=4294957758+5604328&amp;rt=d</a:t>
            </a:r>
            <a:r>
              <a:rPr lang="en-US" sz="1150" dirty="0"/>
              <a:t>&gt;. </a:t>
            </a:r>
            <a:endParaRPr lang="en-US" sz="1150" dirty="0" smtClean="0"/>
          </a:p>
          <a:p>
            <a:r>
              <a:rPr lang="en-US" sz="1150" dirty="0"/>
              <a:t>Wolfe, Morgan. Personal interview. 29 Aug. 2014. </a:t>
            </a:r>
            <a:endParaRPr lang="en-US" sz="1150" dirty="0" smtClean="0"/>
          </a:p>
        </p:txBody>
      </p:sp>
    </p:spTree>
    <p:extLst>
      <p:ext uri="{BB962C8B-B14F-4D97-AF65-F5344CB8AC3E}">
        <p14:creationId xmlns:p14="http://schemas.microsoft.com/office/powerpoint/2010/main" val="387348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mbria"/>
                <a:cs typeface="Cambria"/>
              </a:rPr>
              <a:t>Questions?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6517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64370"/>
            <a:ext cx="7315200" cy="1154097"/>
          </a:xfrm>
        </p:spPr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Background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73" y="2106150"/>
            <a:ext cx="3997073" cy="328688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Hysterectomy: surgical removal of the uterus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Myomectomy: surgical removal of uterine fibroids (</a:t>
            </a:r>
            <a:r>
              <a:rPr lang="en-US" dirty="0" err="1" smtClean="0"/>
              <a:t>leiomyomas</a:t>
            </a:r>
            <a:r>
              <a:rPr lang="en-US" dirty="0" smtClean="0"/>
              <a:t>)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3 modes of Hysterectomies:</a:t>
            </a:r>
          </a:p>
          <a:p>
            <a:pPr lvl="1"/>
            <a:r>
              <a:rPr lang="en-US" dirty="0" smtClean="0"/>
              <a:t>Abdominal</a:t>
            </a:r>
          </a:p>
          <a:p>
            <a:pPr lvl="1"/>
            <a:r>
              <a:rPr lang="en-US" dirty="0" smtClean="0"/>
              <a:t>Vaginal</a:t>
            </a:r>
          </a:p>
          <a:p>
            <a:pPr lvl="1"/>
            <a:r>
              <a:rPr lang="en-US" dirty="0" smtClean="0"/>
              <a:t>Laparoscopic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865" b="7093"/>
          <a:stretch/>
        </p:blipFill>
        <p:spPr>
          <a:xfrm>
            <a:off x="4583268" y="2106150"/>
            <a:ext cx="4397312" cy="319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5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37"/>
            <a:ext cx="7315200" cy="1154097"/>
          </a:xfrm>
        </p:spPr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Laparoscopic Hysterectomy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50" r="-479"/>
          <a:stretch/>
        </p:blipFill>
        <p:spPr>
          <a:xfrm>
            <a:off x="520246" y="4295175"/>
            <a:ext cx="3732473" cy="236946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372" t="8392" r="16127" b="6267"/>
          <a:stretch/>
        </p:blipFill>
        <p:spPr>
          <a:xfrm>
            <a:off x="1206366" y="1751911"/>
            <a:ext cx="2097207" cy="208594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870535" y="2135348"/>
            <a:ext cx="3997073" cy="41210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dirty="0" smtClean="0"/>
              <a:t>Traditionally, abdominal </a:t>
            </a:r>
            <a:r>
              <a:rPr lang="en-US" dirty="0"/>
              <a:t>h</a:t>
            </a:r>
            <a:r>
              <a:rPr lang="en-US" dirty="0" smtClean="0"/>
              <a:t>ysterectomies were favored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dirty="0" smtClean="0"/>
              <a:t>Now, vaginal hysterectomies are recommended but with certain caveats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dirty="0" smtClean="0"/>
              <a:t>Otherwise laparoscopic hysterectomies are performed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dirty="0" smtClean="0"/>
              <a:t>About 11% of hysterectomies are laparoscopic, using a power morcellation system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52203" y="1365190"/>
            <a:ext cx="2553574" cy="386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20000"/>
              </a:lnSpc>
              <a:buNone/>
            </a:pPr>
            <a:r>
              <a:rPr lang="en-US" sz="1400" dirty="0" smtClean="0"/>
              <a:t>Laparoscopic Hysterectomy</a:t>
            </a:r>
            <a:endParaRPr lang="en-US" sz="1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59112" y="3908454"/>
            <a:ext cx="3357604" cy="386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20000"/>
              </a:lnSpc>
              <a:buNone/>
            </a:pPr>
            <a:r>
              <a:rPr lang="en-US" sz="1400" dirty="0" smtClean="0"/>
              <a:t>Abdominal Hysterectomy (Laparotomy)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1503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0591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mbria"/>
                <a:cs typeface="Cambria"/>
              </a:rPr>
              <a:t>Laparoscopic Power Morcellation Systems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1950"/>
            <a:ext cx="2772488" cy="501450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Morcellation systems lacerate the tissue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Tissue is then small enough to pull out through laparoscopic incisions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Pieces of tissue may be disseminated in the process of morcellation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4" b="13179"/>
          <a:stretch/>
        </p:blipFill>
        <p:spPr bwMode="auto">
          <a:xfrm>
            <a:off x="2938226" y="1949336"/>
            <a:ext cx="6049301" cy="355458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5191974" y="1949336"/>
            <a:ext cx="3795553" cy="92194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/>
          <a:scene3d>
            <a:camera prst="orthographicFront"/>
            <a:lightRig rig="twoPt" dir="br">
              <a:rot lat="0" lon="0" rev="8700000"/>
            </a:lightRig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2938227" y="4584167"/>
            <a:ext cx="3129644" cy="91975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/>
          <a:scene3d>
            <a:camera prst="orthographicFront"/>
            <a:lightRig rig="twoPt" dir="br">
              <a:rot lat="0" lon="0" rev="8700000"/>
            </a:lightRig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0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684" y="2258858"/>
            <a:ext cx="7874000" cy="3539527"/>
          </a:xfrm>
        </p:spPr>
        <p:txBody>
          <a:bodyPr>
            <a:normAutofit/>
          </a:bodyPr>
          <a:lstStyle/>
          <a:p>
            <a:r>
              <a:rPr lang="en-US" dirty="0" smtClean="0"/>
              <a:t>Power morcellation can spread undiagnosed cancer</a:t>
            </a:r>
          </a:p>
          <a:p>
            <a:r>
              <a:rPr lang="en-US" dirty="0" smtClean="0"/>
              <a:t>Risk of this happening is 1 in 350 women</a:t>
            </a:r>
          </a:p>
          <a:p>
            <a:r>
              <a:rPr lang="en-US" dirty="0" smtClean="0"/>
              <a:t>Ability to contain the specimen is a large safety issue</a:t>
            </a:r>
          </a:p>
          <a:p>
            <a:r>
              <a:rPr lang="en-US" dirty="0" smtClean="0"/>
              <a:t>Difficult to incorporate a containment technique in a timely fashion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 containment device is needed that:</a:t>
            </a:r>
          </a:p>
          <a:p>
            <a:pPr lvl="1"/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Can be inserted and removed through laparoscopic incisions</a:t>
            </a:r>
          </a:p>
          <a:p>
            <a:pPr lvl="1"/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Will not tear or rip when when coming in contact with morcellator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43161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mbria"/>
                <a:cs typeface="Cambria"/>
              </a:rPr>
              <a:t>Need for Contained Laparoscopic Morcellation Systems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435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3213"/>
            <a:ext cx="7315200" cy="1154097"/>
          </a:xfrm>
        </p:spPr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Project Scope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71263"/>
            <a:ext cx="7315200" cy="3539527"/>
          </a:xfrm>
        </p:spPr>
        <p:txBody>
          <a:bodyPr/>
          <a:lstStyle/>
          <a:p>
            <a:r>
              <a:rPr lang="en-US" sz="2400" dirty="0" smtClean="0"/>
              <a:t>The goal is to design a containment bag that:</a:t>
            </a:r>
          </a:p>
          <a:p>
            <a:pPr lvl="1"/>
            <a:r>
              <a:rPr lang="en-US" sz="1800" dirty="0" smtClean="0"/>
              <a:t>decreases overall surgery time by 2 min</a:t>
            </a:r>
          </a:p>
          <a:p>
            <a:pPr lvl="1"/>
            <a:r>
              <a:rPr lang="en-US" sz="1800" dirty="0" smtClean="0"/>
              <a:t>Increases durability and resistance to puncture from the morcellator</a:t>
            </a:r>
          </a:p>
          <a:p>
            <a:r>
              <a:rPr lang="en-US" sz="2000" dirty="0" smtClean="0"/>
              <a:t>Containment process takes an extra 10min - 30min of surgery time</a:t>
            </a:r>
          </a:p>
          <a:p>
            <a:r>
              <a:rPr lang="en-US" sz="2000" dirty="0" smtClean="0"/>
              <a:t>Therefore it will be most advantageous to focus on bag deployment efficiency</a:t>
            </a:r>
          </a:p>
        </p:txBody>
      </p:sp>
    </p:spTree>
    <p:extLst>
      <p:ext uri="{BB962C8B-B14F-4D97-AF65-F5344CB8AC3E}">
        <p14:creationId xmlns:p14="http://schemas.microsoft.com/office/powerpoint/2010/main" val="19671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0422"/>
            <a:ext cx="7315200" cy="819886"/>
          </a:xfrm>
        </p:spPr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Specifications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158" y="1154097"/>
            <a:ext cx="7700210" cy="554348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mbria"/>
                <a:cs typeface="Cambria"/>
              </a:rPr>
              <a:t>Bag must be safe for the patients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Non-toxic, biocompatible, sterile</a:t>
            </a:r>
          </a:p>
          <a:p>
            <a:r>
              <a:rPr lang="en-US" dirty="0" smtClean="0">
                <a:latin typeface="Cambria"/>
                <a:cs typeface="Cambria"/>
              </a:rPr>
              <a:t>Bag deployment must not injure the patient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No sharp or protruding pieces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The bag must be flexible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Should not cause any extra internal bleeding</a:t>
            </a:r>
          </a:p>
          <a:p>
            <a:r>
              <a:rPr lang="en-US" dirty="0" smtClean="0">
                <a:latin typeface="Cambria"/>
                <a:cs typeface="Cambria"/>
              </a:rPr>
              <a:t>Waterproof and durable/resistant to puncture from morcellator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Bag may have several layers – 1 durable layer</a:t>
            </a:r>
          </a:p>
          <a:p>
            <a:r>
              <a:rPr lang="en-US" dirty="0" smtClean="0">
                <a:latin typeface="Cambria"/>
                <a:cs typeface="Cambria"/>
              </a:rPr>
              <a:t>Number, size and placement of incisions will not change</a:t>
            </a:r>
          </a:p>
          <a:p>
            <a:r>
              <a:rPr lang="en-US" dirty="0" smtClean="0">
                <a:latin typeface="Cambria"/>
                <a:cs typeface="Cambria"/>
              </a:rPr>
              <a:t>The bag will fit through a 12mm trocar</a:t>
            </a:r>
          </a:p>
          <a:p>
            <a:r>
              <a:rPr lang="en-US" dirty="0" smtClean="0">
                <a:latin typeface="Cambria"/>
                <a:cs typeface="Cambria"/>
              </a:rPr>
              <a:t>Appropriate size to fit in a woman’s abdomen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Between 20cm x 50cm on each side</a:t>
            </a:r>
          </a:p>
          <a:p>
            <a:r>
              <a:rPr lang="en-US" dirty="0" smtClean="0">
                <a:latin typeface="Cambria"/>
                <a:cs typeface="Cambria"/>
              </a:rPr>
              <a:t>Priced competitively to existing bags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Current bags: $2 - $30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Each minute in the OR: $60 - $100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$Bag = (current bag price) + ($60)*each minute saved in the OR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4144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2621"/>
            <a:ext cx="7315200" cy="1154097"/>
          </a:xfrm>
        </p:spPr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Existing Solutions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835" y="1863091"/>
            <a:ext cx="3976025" cy="477060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Cambria"/>
                <a:cs typeface="Cambria"/>
              </a:rPr>
              <a:t>Currently, containment is performed with insufflation isolation bags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Cambria"/>
                <a:cs typeface="Cambria"/>
              </a:rPr>
              <a:t>Transparent, cheap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Cambria"/>
                <a:cs typeface="Cambria"/>
              </a:rPr>
              <a:t>Manually positioned around the specimen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Cambria"/>
                <a:cs typeface="Cambria"/>
              </a:rPr>
              <a:t>Only FDA approved bag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rgbClr val="FFFFFF"/>
                </a:solidFill>
                <a:latin typeface="Cambria"/>
                <a:cs typeface="Cambria"/>
              </a:rPr>
              <a:t>Cook </a:t>
            </a:r>
            <a:r>
              <a:rPr lang="en-US" dirty="0">
                <a:solidFill>
                  <a:srgbClr val="FFFFFF"/>
                </a:solidFill>
                <a:latin typeface="Cambria"/>
                <a:cs typeface="Cambria"/>
              </a:rPr>
              <a:t>Medical </a:t>
            </a:r>
            <a:r>
              <a:rPr lang="en-US" dirty="0" err="1">
                <a:solidFill>
                  <a:srgbClr val="FFFFFF"/>
                </a:solidFill>
                <a:latin typeface="Cambria"/>
                <a:cs typeface="Cambria"/>
              </a:rPr>
              <a:t>LapSac</a:t>
            </a:r>
            <a:r>
              <a:rPr lang="en-US" dirty="0" smtClean="0">
                <a:solidFill>
                  <a:srgbClr val="FFFFFF"/>
                </a:solidFill>
                <a:latin typeface="Cambria"/>
                <a:cs typeface="Cambria"/>
              </a:rPr>
              <a:t>®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FFFFFF"/>
                </a:solidFill>
                <a:latin typeface="Cambria"/>
                <a:cs typeface="Cambria"/>
              </a:rPr>
              <a:t>General use bag:</a:t>
            </a:r>
          </a:p>
          <a:p>
            <a:pPr lvl="1">
              <a:spcAft>
                <a:spcPts val="600"/>
              </a:spcAft>
            </a:pPr>
            <a:r>
              <a:rPr lang="en-US" kern="1800" dirty="0">
                <a:latin typeface="Cambria"/>
                <a:ea typeface="Times New Roman"/>
                <a:cs typeface="Cambria"/>
              </a:rPr>
              <a:t>3M™ </a:t>
            </a:r>
            <a:r>
              <a:rPr lang="en-US" kern="1800" dirty="0" err="1">
                <a:latin typeface="Cambria"/>
                <a:ea typeface="Times New Roman"/>
                <a:cs typeface="Cambria"/>
              </a:rPr>
              <a:t>Steri</a:t>
            </a:r>
            <a:r>
              <a:rPr lang="en-US" kern="1800" dirty="0">
                <a:latin typeface="Cambria"/>
                <a:ea typeface="Times New Roman"/>
                <a:cs typeface="Cambria"/>
              </a:rPr>
              <a:t>-Drape™ Isolation Bag </a:t>
            </a:r>
            <a:r>
              <a:rPr lang="en-US" kern="1800" dirty="0" smtClean="0">
                <a:latin typeface="Cambria"/>
                <a:ea typeface="Times New Roman"/>
                <a:cs typeface="Cambria"/>
              </a:rPr>
              <a:t>1003</a:t>
            </a:r>
          </a:p>
          <a:p>
            <a:pPr lvl="1">
              <a:spcAft>
                <a:spcPts val="600"/>
              </a:spcAft>
            </a:pPr>
            <a:r>
              <a:rPr lang="en-US" kern="1800" dirty="0" smtClean="0">
                <a:latin typeface="Cambria"/>
                <a:ea typeface="Times New Roman"/>
                <a:cs typeface="Cambria"/>
              </a:rPr>
              <a:t>Bag used in the video</a:t>
            </a:r>
            <a:endParaRPr lang="en-US" dirty="0">
              <a:latin typeface="Cambria"/>
              <a:cs typeface="Cambria"/>
            </a:endParaRPr>
          </a:p>
          <a:p>
            <a:pPr lvl="1">
              <a:spcAft>
                <a:spcPts val="600"/>
              </a:spcAft>
            </a:pPr>
            <a:endParaRPr lang="en-US" dirty="0" smtClean="0">
              <a:solidFill>
                <a:srgbClr val="FFFFFF"/>
              </a:solidFill>
              <a:latin typeface="Cambria"/>
              <a:cs typeface="Cambria"/>
            </a:endParaRPr>
          </a:p>
        </p:txBody>
      </p:sp>
      <p:pic>
        <p:nvPicPr>
          <p:cNvPr id="4" name="Picture 3" descr="Cook Medical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5" r="10968"/>
          <a:stretch/>
        </p:blipFill>
        <p:spPr bwMode="auto">
          <a:xfrm>
            <a:off x="6010659" y="1863092"/>
            <a:ext cx="2218941" cy="2049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solation Bag Clr Plastic Draw string closure Illustration 100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659" y="4437499"/>
            <a:ext cx="2554944" cy="2196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13"/>
          <p:cNvSpPr txBox="1">
            <a:spLocks/>
          </p:cNvSpPr>
          <p:nvPr/>
        </p:nvSpPr>
        <p:spPr>
          <a:xfrm>
            <a:off x="4989023" y="4043992"/>
            <a:ext cx="4195182" cy="55161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kern="1800" dirty="0" smtClean="0">
                <a:solidFill>
                  <a:schemeClr val="tx1"/>
                </a:solidFill>
                <a:effectLst/>
                <a:latin typeface="Arial"/>
                <a:ea typeface="Times New Roman"/>
              </a:rPr>
              <a:t>3M</a:t>
            </a:r>
            <a:r>
              <a:rPr lang="en-US" sz="1600" kern="1800" dirty="0">
                <a:solidFill>
                  <a:schemeClr val="tx1"/>
                </a:solidFill>
                <a:effectLst/>
                <a:latin typeface="Arial"/>
                <a:ea typeface="Times New Roman"/>
              </a:rPr>
              <a:t>™ </a:t>
            </a:r>
            <a:r>
              <a:rPr lang="en-US" sz="1600" kern="1800" dirty="0" err="1">
                <a:solidFill>
                  <a:schemeClr val="tx1"/>
                </a:solidFill>
                <a:effectLst/>
                <a:latin typeface="Arial"/>
                <a:ea typeface="Times New Roman"/>
              </a:rPr>
              <a:t>Steri</a:t>
            </a:r>
            <a:r>
              <a:rPr lang="en-US" sz="1600" kern="1800" dirty="0">
                <a:solidFill>
                  <a:schemeClr val="tx1"/>
                </a:solidFill>
                <a:effectLst/>
                <a:latin typeface="Arial"/>
                <a:ea typeface="Times New Roman"/>
              </a:rPr>
              <a:t>-Drape™ Isolation Bag 1003</a:t>
            </a:r>
            <a:endParaRPr lang="en-US" sz="1600" dirty="0">
              <a:solidFill>
                <a:schemeClr val="tx1"/>
              </a:solidFill>
              <a:effectLst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ea typeface="ＭＳ 明朝"/>
                <a:cs typeface="Times New Roman"/>
              </a:rPr>
              <a:t> </a:t>
            </a:r>
          </a:p>
        </p:txBody>
      </p:sp>
      <p:sp>
        <p:nvSpPr>
          <p:cNvPr id="7" name="Text Box 12"/>
          <p:cNvSpPr txBox="1">
            <a:spLocks/>
          </p:cNvSpPr>
          <p:nvPr/>
        </p:nvSpPr>
        <p:spPr>
          <a:xfrm>
            <a:off x="5474356" y="1520192"/>
            <a:ext cx="315323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effectLst/>
                <a:latin typeface="Cambria"/>
                <a:cs typeface="Cambria"/>
              </a:rPr>
              <a:t>Figure 3: Cook Medical </a:t>
            </a:r>
            <a:r>
              <a:rPr lang="en-US" sz="1600" dirty="0" err="1">
                <a:solidFill>
                  <a:srgbClr val="FFFFFF"/>
                </a:solidFill>
                <a:effectLst/>
                <a:latin typeface="Cambria"/>
                <a:cs typeface="Cambria"/>
              </a:rPr>
              <a:t>LapSac</a:t>
            </a:r>
            <a:r>
              <a:rPr lang="en-US" sz="1600" dirty="0">
                <a:solidFill>
                  <a:srgbClr val="FFFFFF"/>
                </a:solidFill>
                <a:effectLst/>
                <a:latin typeface="Cambria"/>
                <a:cs typeface="Cambria"/>
              </a:rPr>
              <a:t>®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ea typeface="ＭＳ 明朝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5464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8823"/>
            <a:ext cx="7315200" cy="1154097"/>
          </a:xfrm>
        </p:spPr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Patent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024" y="1560180"/>
            <a:ext cx="3842348" cy="320201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Cambria"/>
                <a:cs typeface="Cambria"/>
              </a:rPr>
              <a:t>Surgical bag has 3 layers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Cambria"/>
                <a:cs typeface="Cambria"/>
              </a:rPr>
              <a:t>First and third layers are nonconductive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Cambria"/>
                <a:cs typeface="Cambria"/>
              </a:rPr>
              <a:t>Second layer is electrically conductive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Cambria"/>
                <a:cs typeface="Cambria"/>
              </a:rPr>
              <a:t>If morcellator comes in contact with 2</a:t>
            </a:r>
            <a:r>
              <a:rPr lang="en-US" baseline="30000" dirty="0" smtClean="0">
                <a:latin typeface="Cambria"/>
                <a:cs typeface="Cambria"/>
              </a:rPr>
              <a:t>nd</a:t>
            </a:r>
            <a:r>
              <a:rPr lang="en-US" dirty="0" smtClean="0">
                <a:latin typeface="Cambria"/>
                <a:cs typeface="Cambria"/>
              </a:rPr>
              <a:t> layer, power will be killed to the morcellator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5104" t="80682" r="3135" b="-1"/>
          <a:stretch/>
        </p:blipFill>
        <p:spPr>
          <a:xfrm>
            <a:off x="726082" y="4174553"/>
            <a:ext cx="3328409" cy="2323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5773" t="18095" r="12395" b="41884"/>
          <a:stretch/>
        </p:blipFill>
        <p:spPr>
          <a:xfrm rot="5400000">
            <a:off x="1594410" y="893409"/>
            <a:ext cx="1773764" cy="35104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74898" b="8215"/>
          <a:stretch/>
        </p:blipFill>
        <p:spPr>
          <a:xfrm>
            <a:off x="4565945" y="5470715"/>
            <a:ext cx="4356690" cy="11581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6082" y="3835999"/>
            <a:ext cx="3328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Zoomed view of 3 layered bag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26082" y="1441161"/>
            <a:ext cx="3510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Surgical Bag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036061" y="5132161"/>
            <a:ext cx="3328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Overview of circuit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2467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2061</TotalTime>
  <Words>627</Words>
  <Application>Microsoft Office PowerPoint</Application>
  <PresentationFormat>On-screen Show (4:3)</PresentationFormat>
  <Paragraphs>108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Perspective</vt:lpstr>
      <vt:lpstr>Contained Laparoscopic Morcellation System for Gynecological Surgery</vt:lpstr>
      <vt:lpstr>Background</vt:lpstr>
      <vt:lpstr>Laparoscopic Hysterectomy</vt:lpstr>
      <vt:lpstr>Laparoscopic Power Morcellation Systems</vt:lpstr>
      <vt:lpstr>Need for Contained Laparoscopic Morcellation Systems</vt:lpstr>
      <vt:lpstr>Project Scope</vt:lpstr>
      <vt:lpstr>Specifications</vt:lpstr>
      <vt:lpstr>Existing Solutions</vt:lpstr>
      <vt:lpstr>Patent</vt:lpstr>
      <vt:lpstr>Patent</vt:lpstr>
      <vt:lpstr>Other Technologies</vt:lpstr>
      <vt:lpstr>Preliminary Design Schedule</vt:lpstr>
      <vt:lpstr>Organization of Team Responsibilities</vt:lpstr>
      <vt:lpstr>References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Contained Laparoscopic Morcellation System</dc:title>
  <dc:creator>Dana Sprague</dc:creator>
  <cp:lastModifiedBy>Dana Sprague</cp:lastModifiedBy>
  <cp:revision>62</cp:revision>
  <dcterms:created xsi:type="dcterms:W3CDTF">2014-09-20T21:51:22Z</dcterms:created>
  <dcterms:modified xsi:type="dcterms:W3CDTF">2014-10-05T19:06:03Z</dcterms:modified>
</cp:coreProperties>
</file>