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4" r:id="rId3"/>
    <p:sldId id="274" r:id="rId4"/>
    <p:sldId id="262" r:id="rId5"/>
    <p:sldId id="263" r:id="rId6"/>
    <p:sldId id="305" r:id="rId7"/>
    <p:sldId id="276" r:id="rId8"/>
    <p:sldId id="306" r:id="rId9"/>
    <p:sldId id="279" r:id="rId10"/>
    <p:sldId id="278" r:id="rId11"/>
    <p:sldId id="277" r:id="rId12"/>
    <p:sldId id="284" r:id="rId13"/>
    <p:sldId id="293" r:id="rId14"/>
    <p:sldId id="308" r:id="rId15"/>
    <p:sldId id="286" r:id="rId16"/>
    <p:sldId id="287" r:id="rId17"/>
    <p:sldId id="288" r:id="rId18"/>
    <p:sldId id="289" r:id="rId19"/>
    <p:sldId id="290" r:id="rId20"/>
    <p:sldId id="296" r:id="rId21"/>
    <p:sldId id="307" r:id="rId22"/>
    <p:sldId id="292" r:id="rId23"/>
    <p:sldId id="285" r:id="rId24"/>
    <p:sldId id="299" r:id="rId25"/>
    <p:sldId id="283" r:id="rId26"/>
    <p:sldId id="282" r:id="rId27"/>
    <p:sldId id="301" r:id="rId28"/>
    <p:sldId id="294" r:id="rId29"/>
    <p:sldId id="295" r:id="rId30"/>
    <p:sldId id="302" r:id="rId31"/>
    <p:sldId id="297" r:id="rId32"/>
    <p:sldId id="298" r:id="rId33"/>
    <p:sldId id="303" r:id="rId34"/>
    <p:sldId id="267" r:id="rId35"/>
    <p:sldId id="268" r:id="rId36"/>
    <p:sldId id="273" r:id="rId37"/>
    <p:sldId id="275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1" autoAdjust="0"/>
    <p:restoredTop sz="94660"/>
  </p:normalViewPr>
  <p:slideViewPr>
    <p:cSldViewPr snapToGrid="0" snapToObjects="1">
      <p:cViewPr>
        <p:scale>
          <a:sx n="74" d="100"/>
          <a:sy n="74" d="100"/>
        </p:scale>
        <p:origin x="-269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10/26/2014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10/26/2014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10/26/2014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10/26/2014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10/26/2014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10/26/2014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10/26/2014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10/26/2014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Contained Laparoscopic Morcellation System for Gynecological Surgery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Presented By: Michael Barron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13220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Lubricated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biologically compatible lubricant to either the inside of the trocar or the outside of the isolation bag</a:t>
            </a:r>
          </a:p>
          <a:p>
            <a:r>
              <a:rPr lang="en-US" dirty="0" smtClean="0"/>
              <a:t>Roll the bag into a cylindrical shape</a:t>
            </a:r>
          </a:p>
          <a:p>
            <a:r>
              <a:rPr lang="en-US" dirty="0" smtClean="0"/>
              <a:t>Push through the trocar (method current in use)</a:t>
            </a:r>
          </a:p>
          <a:p>
            <a:r>
              <a:rPr lang="en-US" dirty="0" smtClean="0"/>
              <a:t>The reduction in friction between the outside of the bag and the inside surface of the trocar should allow the bag to pass through more easily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33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Hollow Ribbing with 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5759360" cy="3539527"/>
          </a:xfrm>
        </p:spPr>
        <p:txBody>
          <a:bodyPr/>
          <a:lstStyle/>
          <a:p>
            <a:r>
              <a:rPr lang="en-US" dirty="0"/>
              <a:t>2 parts:</a:t>
            </a:r>
          </a:p>
          <a:p>
            <a:pPr lvl="1"/>
            <a:r>
              <a:rPr lang="en-US" dirty="0"/>
              <a:t>Bag with hollow ribbing (5-10 ribs)</a:t>
            </a:r>
          </a:p>
          <a:p>
            <a:pPr lvl="1"/>
            <a:r>
              <a:rPr lang="en-US" dirty="0"/>
              <a:t>Reusable wire </a:t>
            </a:r>
            <a:r>
              <a:rPr lang="en-US" dirty="0" smtClean="0"/>
              <a:t>device</a:t>
            </a:r>
          </a:p>
          <a:p>
            <a:r>
              <a:rPr lang="en-US" dirty="0" smtClean="0"/>
              <a:t>Wires from the wire device insert into the hollow ribbing. This:</a:t>
            </a:r>
          </a:p>
          <a:p>
            <a:pPr lvl="1"/>
            <a:r>
              <a:rPr lang="en-US" dirty="0" smtClean="0"/>
              <a:t>Compresses bag into tight, cylindrical shape</a:t>
            </a:r>
          </a:p>
          <a:p>
            <a:pPr lvl="1"/>
            <a:r>
              <a:rPr lang="en-US" dirty="0" smtClean="0"/>
              <a:t>Provides rigidity to bag</a:t>
            </a:r>
            <a:endParaRPr lang="en-US" dirty="0"/>
          </a:p>
          <a:p>
            <a:r>
              <a:rPr lang="en-US" dirty="0" smtClean="0"/>
              <a:t>Use wire device to push bag into abdomen through trocar, then pull the wires out, leaving only the bag in the abdomen</a:t>
            </a:r>
            <a:endParaRPr lang="en-US" dirty="0"/>
          </a:p>
        </p:txBody>
      </p:sp>
      <p:pic>
        <p:nvPicPr>
          <p:cNvPr id="1026" name="Picture 2" descr="Head Scratcher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3760" y="2769833"/>
            <a:ext cx="1589013" cy="3539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05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Hollow Ribbing with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above</a:t>
            </a:r>
          </a:p>
          <a:p>
            <a:r>
              <a:rPr lang="en-US" dirty="0" smtClean="0"/>
              <a:t>Provide rigidity to ribbing with compressed air instead of wire</a:t>
            </a:r>
          </a:p>
          <a:p>
            <a:pPr lvl="1"/>
            <a:r>
              <a:rPr lang="en-US" dirty="0" smtClean="0"/>
              <a:t>Single port in rim of bag connects to each rib</a:t>
            </a:r>
          </a:p>
          <a:p>
            <a:pPr lvl="1"/>
            <a:r>
              <a:rPr lang="en-US" dirty="0" smtClean="0"/>
              <a:t>Pumping compressed air into the port fills the ribs, providing rigidity to the bag</a:t>
            </a:r>
          </a:p>
          <a:p>
            <a:pPr lvl="1"/>
            <a:r>
              <a:rPr lang="en-US" dirty="0" smtClean="0"/>
              <a:t>Open port once bag is in the abdomen, letting the air out and making the bag more flexible</a:t>
            </a:r>
          </a:p>
        </p:txBody>
      </p:sp>
    </p:spTree>
    <p:extLst>
      <p:ext uri="{BB962C8B-B14F-4D97-AF65-F5344CB8AC3E}">
        <p14:creationId xmlns:p14="http://schemas.microsoft.com/office/powerpoint/2010/main" val="2770298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Containment Bag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aspect of our design is what features to include in the containment bag itself</a:t>
            </a:r>
          </a:p>
          <a:p>
            <a:pPr lvl="1"/>
            <a:r>
              <a:rPr lang="en-US" dirty="0" smtClean="0"/>
              <a:t>Should allow the surgeon to better manipulate the bag once within the patient’s abdomen</a:t>
            </a:r>
          </a:p>
          <a:p>
            <a:pPr lvl="1"/>
            <a:r>
              <a:rPr lang="en-US" dirty="0" smtClean="0"/>
              <a:t>Must not cause any injury to the patient</a:t>
            </a:r>
          </a:p>
          <a:p>
            <a:pPr marL="32004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0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131" y="1131409"/>
            <a:ext cx="5756857" cy="4605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411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Colored Tabs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Place </a:t>
            </a:r>
            <a:r>
              <a:rPr lang="en-US" dirty="0" smtClean="0"/>
              <a:t>brightly colored </a:t>
            </a:r>
            <a:r>
              <a:rPr lang="en-US" dirty="0"/>
              <a:t>tabs at the opening and corners of the bag</a:t>
            </a:r>
          </a:p>
          <a:p>
            <a:pPr lvl="1"/>
            <a:r>
              <a:rPr lang="en-US" dirty="0"/>
              <a:t>Corners will be colored differently than the ones at the </a:t>
            </a:r>
            <a:r>
              <a:rPr lang="en-US" dirty="0" smtClean="0"/>
              <a:t>opening</a:t>
            </a:r>
          </a:p>
          <a:p>
            <a:r>
              <a:rPr lang="en-US" dirty="0" smtClean="0"/>
              <a:t>Allow quick recognition of the location of the bag by the surgeon</a:t>
            </a:r>
          </a:p>
          <a:p>
            <a:r>
              <a:rPr lang="en-US" dirty="0" smtClean="0"/>
              <a:t>Provides additional location for the bag to be maneuvered by the surgeon using a grasper</a:t>
            </a:r>
          </a:p>
        </p:txBody>
      </p:sp>
    </p:spTree>
    <p:extLst>
      <p:ext uri="{BB962C8B-B14F-4D97-AF65-F5344CB8AC3E}">
        <p14:creationId xmlns:p14="http://schemas.microsoft.com/office/powerpoint/2010/main" val="168156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Colored Bag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a transparent color to the base of the bag</a:t>
            </a:r>
            <a:endParaRPr lang="en-US" dirty="0"/>
          </a:p>
          <a:p>
            <a:r>
              <a:rPr lang="en-US" dirty="0" smtClean="0"/>
              <a:t>Could be striped or solid</a:t>
            </a:r>
          </a:p>
          <a:p>
            <a:r>
              <a:rPr lang="en-US" dirty="0" smtClean="0"/>
              <a:t>Color helps identify where the base of the bag is to the surgeon</a:t>
            </a:r>
          </a:p>
          <a:p>
            <a:r>
              <a:rPr lang="en-US" dirty="0" smtClean="0"/>
              <a:t>Transparency allows the surgeon to still see abdominal bleeding</a:t>
            </a:r>
          </a:p>
        </p:txBody>
      </p:sp>
    </p:spTree>
    <p:extLst>
      <p:ext uri="{BB962C8B-B14F-4D97-AF65-F5344CB8AC3E}">
        <p14:creationId xmlns:p14="http://schemas.microsoft.com/office/powerpoint/2010/main" val="263961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Attached Plastic 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Traditional containment bags contain a synthetic drawstring along the rim to close the containment bag</a:t>
            </a:r>
          </a:p>
          <a:p>
            <a:pPr lvl="1"/>
            <a:r>
              <a:rPr lang="en-US" dirty="0" smtClean="0"/>
              <a:t>Ends of drawstring are tied together </a:t>
            </a:r>
          </a:p>
          <a:p>
            <a:pPr lvl="1"/>
            <a:r>
              <a:rPr lang="en-US" dirty="0" smtClean="0"/>
              <a:t>Surgeon pulls on drawstring with a grabbing tool </a:t>
            </a:r>
          </a:p>
          <a:p>
            <a:pPr lvl="2"/>
            <a:r>
              <a:rPr lang="en-US" dirty="0" smtClean="0"/>
              <a:t>Slow and clumsy</a:t>
            </a:r>
          </a:p>
          <a:p>
            <a:r>
              <a:rPr lang="en-US" dirty="0" smtClean="0"/>
              <a:t>Instead, attach a plastic ring to the ends of the drawstring</a:t>
            </a:r>
          </a:p>
          <a:p>
            <a:pPr lvl="1"/>
            <a:r>
              <a:rPr lang="en-US" dirty="0" smtClean="0"/>
              <a:t>Allows the surgeon to hook the ring, and then pull the bag closed</a:t>
            </a:r>
          </a:p>
        </p:txBody>
      </p:sp>
    </p:spTree>
    <p:extLst>
      <p:ext uri="{BB962C8B-B14F-4D97-AF65-F5344CB8AC3E}">
        <p14:creationId xmlns:p14="http://schemas.microsoft.com/office/powerpoint/2010/main" val="94506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Closed Loop Drawstring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Alternatively, have one continuous drawstring woven into the opening rim of the bag</a:t>
            </a:r>
          </a:p>
          <a:p>
            <a:r>
              <a:rPr lang="en-US" dirty="0" smtClean="0"/>
              <a:t>Include multiple openings in the rim as access points</a:t>
            </a:r>
          </a:p>
          <a:p>
            <a:pPr lvl="1"/>
            <a:r>
              <a:rPr lang="en-US" dirty="0" smtClean="0"/>
              <a:t>Grabbing just one of these openings would allow the surgeon to pull the bag closed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21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Spring-loaded Bag: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69833"/>
            <a:ext cx="3644721" cy="3539527"/>
          </a:xfrm>
        </p:spPr>
        <p:txBody>
          <a:bodyPr>
            <a:normAutofit/>
          </a:bodyPr>
          <a:lstStyle/>
          <a:p>
            <a:r>
              <a:rPr lang="en-US" dirty="0" smtClean="0"/>
              <a:t>Include a torsion spring (hair-clip) attached to 2+ arms in the bag</a:t>
            </a:r>
          </a:p>
          <a:p>
            <a:r>
              <a:rPr lang="en-US" dirty="0" smtClean="0"/>
              <a:t>Compress arms together</a:t>
            </a:r>
          </a:p>
          <a:p>
            <a:r>
              <a:rPr lang="en-US" dirty="0" smtClean="0"/>
              <a:t>Insert through the trocar</a:t>
            </a:r>
          </a:p>
          <a:p>
            <a:r>
              <a:rPr lang="en-US" dirty="0" smtClean="0"/>
              <a:t>Bag opens inside abdomen</a:t>
            </a:r>
          </a:p>
          <a:p>
            <a:r>
              <a:rPr lang="en-US" dirty="0" smtClean="0"/>
              <a:t>Close bag later with drawstring</a:t>
            </a:r>
            <a:endParaRPr lang="en-US" dirty="0"/>
          </a:p>
        </p:txBody>
      </p:sp>
      <p:pic>
        <p:nvPicPr>
          <p:cNvPr id="2050" name="Picture 2" descr="hair clip spring supplier torsion spring supplier in china facto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455" y="2769833"/>
            <a:ext cx="3602145" cy="360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97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Uncontained Morcellation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 uterus/fibroid from attachments</a:t>
            </a:r>
          </a:p>
          <a:p>
            <a:r>
              <a:rPr lang="en-US" dirty="0" smtClean="0"/>
              <a:t>Cut into small pieces (morcellation)</a:t>
            </a:r>
          </a:p>
          <a:p>
            <a:r>
              <a:rPr lang="en-US" dirty="0" smtClean="0"/>
              <a:t>Pull pieces out of abdomen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Side Trocar Access Port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aspect of our design is how to facilitate side trocar access to the inside of a deployed containment bag</a:t>
            </a:r>
          </a:p>
          <a:p>
            <a:pPr lvl="1"/>
            <a:r>
              <a:rPr lang="en-US" dirty="0" smtClean="0"/>
              <a:t>Should allow the surgeon to insert the side trocar into the containment bag more easily</a:t>
            </a:r>
          </a:p>
          <a:p>
            <a:pPr lvl="1"/>
            <a:r>
              <a:rPr lang="en-US" dirty="0" smtClean="0"/>
              <a:t>Must keep escaped tissue at a minimum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7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4411" y="708338"/>
            <a:ext cx="3619366" cy="5445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682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Pre-existing 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Could be either external or internal</a:t>
            </a:r>
          </a:p>
          <a:p>
            <a:r>
              <a:rPr lang="en-US" dirty="0" smtClean="0"/>
              <a:t>Consists of an off-the-shelf pressure seal built into the lining of the bag and a positioning device</a:t>
            </a:r>
          </a:p>
          <a:p>
            <a:r>
              <a:rPr lang="en-US" dirty="0" smtClean="0"/>
              <a:t>The positioning device enables the surgeon to maneuver the pressure seal next to the side trocar. It could be:</a:t>
            </a:r>
          </a:p>
          <a:p>
            <a:pPr lvl="1"/>
            <a:r>
              <a:rPr lang="en-US" dirty="0" smtClean="0"/>
              <a:t>An elevated ring around the pressure seal, to be hooked by the surgeon</a:t>
            </a:r>
          </a:p>
          <a:p>
            <a:pPr lvl="1"/>
            <a:r>
              <a:rPr lang="en-US" dirty="0" smtClean="0"/>
              <a:t>A string attached to the edge of the pressure seal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82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 in Structural 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including a specialized port, allows the surgeon to more easily puncture the bag with the side trocar (current method)</a:t>
            </a:r>
          </a:p>
          <a:p>
            <a:r>
              <a:rPr lang="en-US" dirty="0" smtClean="0"/>
              <a:t>Sealed with a balloon-tipped cannula</a:t>
            </a:r>
          </a:p>
          <a:p>
            <a:r>
              <a:rPr lang="en-US" dirty="0" smtClean="0"/>
              <a:t>On the side of the bag, slightly weaken the wall of the bag with:</a:t>
            </a:r>
          </a:p>
          <a:p>
            <a:pPr lvl="1"/>
            <a:r>
              <a:rPr lang="en-US" dirty="0" smtClean="0"/>
              <a:t>Broad areas of slightly thinner wall</a:t>
            </a:r>
          </a:p>
          <a:p>
            <a:pPr lvl="1"/>
            <a:r>
              <a:rPr lang="en-US" dirty="0" smtClean="0"/>
              <a:t>Multiple, cross-shaped indent arranged in a grid pattern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21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</a:t>
            </a:r>
            <a:r>
              <a:rPr lang="en-US" smtClean="0"/>
              <a:t>Design Analysis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Ultimately, we decided on:</a:t>
            </a:r>
          </a:p>
          <a:p>
            <a:pPr lvl="1"/>
            <a:r>
              <a:rPr lang="en-US" dirty="0" smtClean="0"/>
              <a:t>A Tube with Plunger as our deployment system </a:t>
            </a:r>
          </a:p>
          <a:p>
            <a:pPr lvl="1"/>
            <a:r>
              <a:rPr lang="en-US" dirty="0" smtClean="0"/>
              <a:t>A Closed Loop </a:t>
            </a:r>
            <a:r>
              <a:rPr lang="en-US" dirty="0"/>
              <a:t>D</a:t>
            </a:r>
            <a:r>
              <a:rPr lang="en-US" dirty="0" smtClean="0"/>
              <a:t>rawstring method for closing the bag</a:t>
            </a:r>
          </a:p>
          <a:p>
            <a:pPr lvl="2"/>
            <a:r>
              <a:rPr lang="en-US" dirty="0" smtClean="0"/>
              <a:t>Also will pursue colored tabs and bag</a:t>
            </a:r>
          </a:p>
          <a:p>
            <a:pPr lvl="1"/>
            <a:r>
              <a:rPr lang="en-US" dirty="0" smtClean="0"/>
              <a:t>Structural weakness as our Port for Side </a:t>
            </a:r>
            <a:r>
              <a:rPr lang="en-US" smtClean="0"/>
              <a:t>Trocar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34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Bag Deployment Design Summary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3075" y="2972594"/>
            <a:ext cx="5657850" cy="313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8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Pugh Chart of Bag Deployment Designs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66871" y="3315486"/>
            <a:ext cx="5810250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086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chose it: Tube with Plunger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Highest time-saved estimate of all deployment designs</a:t>
            </a:r>
          </a:p>
          <a:p>
            <a:r>
              <a:rPr lang="en-US" dirty="0" smtClean="0"/>
              <a:t>Simple design</a:t>
            </a:r>
          </a:p>
          <a:p>
            <a:pPr lvl="1"/>
            <a:r>
              <a:rPr lang="en-US" dirty="0" smtClean="0"/>
              <a:t>Reliable</a:t>
            </a:r>
          </a:p>
          <a:p>
            <a:r>
              <a:rPr lang="en-US" dirty="0" smtClean="0"/>
              <a:t>Relatively lightweight </a:t>
            </a:r>
          </a:p>
          <a:p>
            <a:r>
              <a:rPr lang="en-US" dirty="0" smtClean="0"/>
              <a:t>Usable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77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Containment Bag Design Summary </a:t>
            </a:r>
            <a:endParaRPr lang="en-US" dirty="0"/>
          </a:p>
        </p:txBody>
      </p:sp>
      <p:pic>
        <p:nvPicPr>
          <p:cNvPr id="512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301206"/>
            <a:ext cx="56388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11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Pugh Chart of Containment Bag Designs</a:t>
            </a:r>
            <a:endParaRPr lang="en-US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1194"/>
            <a:ext cx="57912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37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1684" y="2258858"/>
            <a:ext cx="7874000" cy="353952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Uncontained power morcellation can spread undiagnosed cancer</a:t>
            </a:r>
          </a:p>
          <a:p>
            <a:r>
              <a:rPr lang="en-US" dirty="0" smtClean="0"/>
              <a:t>The alternative is contained power morcellation using an isolation bag</a:t>
            </a:r>
          </a:p>
          <a:p>
            <a:r>
              <a:rPr lang="en-US" dirty="0" smtClean="0"/>
              <a:t>Currently, establishing containment with a bag is frustrating and time consuming</a:t>
            </a:r>
          </a:p>
          <a:p>
            <a:pPr marL="4572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A containment device is needed that: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Can insert the isolation bag through laparoscopic incisions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Will reduce the hassle and time used to deploy the bag</a:t>
            </a:r>
          </a:p>
          <a:p>
            <a:pPr lvl="1"/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Will endure contact with laparoscopic graspers/endoscope  during surgery</a:t>
            </a:r>
          </a:p>
          <a:p>
            <a:pPr lvl="1"/>
            <a:endParaRPr lang="en-US" b="1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431610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Need for Contained Laparoscopic Morcellation Systems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43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chose it: Closed Loop Drawstring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accessible</a:t>
            </a:r>
          </a:p>
          <a:p>
            <a:pPr lvl="1"/>
            <a:r>
              <a:rPr lang="en-US" dirty="0"/>
              <a:t>Leads to less maneuvering</a:t>
            </a:r>
          </a:p>
          <a:p>
            <a:pPr lvl="1"/>
            <a:r>
              <a:rPr lang="en-US" dirty="0"/>
              <a:t>Thus more time </a:t>
            </a:r>
            <a:r>
              <a:rPr lang="en-US" dirty="0" smtClean="0"/>
              <a:t>saved</a:t>
            </a:r>
          </a:p>
          <a:p>
            <a:r>
              <a:rPr lang="en-US" dirty="0" smtClean="0"/>
              <a:t>Minimal space occupied</a:t>
            </a:r>
          </a:p>
        </p:txBody>
      </p:sp>
    </p:spTree>
    <p:extLst>
      <p:ext uri="{BB962C8B-B14F-4D97-AF65-F5344CB8AC3E}">
        <p14:creationId xmlns:p14="http://schemas.microsoft.com/office/powerpoint/2010/main" val="408818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Ports for Side Trocar Access Design Summary </a:t>
            </a:r>
            <a:endParaRPr 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46" y="2770188"/>
            <a:ext cx="5575307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Pugh Chart of Ports for Side Trocar Access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7" y="3301206"/>
            <a:ext cx="511492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9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we chose it: Structural Weakness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to align with trocar</a:t>
            </a:r>
          </a:p>
          <a:p>
            <a:r>
              <a:rPr lang="en-US" dirty="0" smtClean="0"/>
              <a:t>Little to none maneuvering necessary</a:t>
            </a:r>
          </a:p>
          <a:p>
            <a:r>
              <a:rPr lang="en-US" dirty="0" smtClean="0"/>
              <a:t>No additional tools needed</a:t>
            </a:r>
          </a:p>
          <a:p>
            <a:r>
              <a:rPr lang="en-US" dirty="0" smtClean="0"/>
              <a:t>Easy to find</a:t>
            </a:r>
          </a:p>
          <a:p>
            <a:r>
              <a:rPr lang="en-US" dirty="0" smtClean="0"/>
              <a:t>Less force is needed to insert </a:t>
            </a:r>
            <a:r>
              <a:rPr lang="en-US" smtClean="0"/>
              <a:t>trocar into bag</a:t>
            </a:r>
            <a:endParaRPr lang="en-US" dirty="0" smtClean="0"/>
          </a:p>
          <a:p>
            <a:r>
              <a:rPr lang="en-US" dirty="0" smtClean="0"/>
              <a:t>Fast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21183"/>
            <a:ext cx="7315200" cy="830108"/>
          </a:xfrm>
        </p:spPr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Preliminary Design Schedule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535" y="1609724"/>
            <a:ext cx="7522037" cy="432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2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11" y="497432"/>
            <a:ext cx="7315200" cy="11540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Cambria"/>
                <a:cs typeface="Cambria"/>
              </a:rPr>
              <a:t>Organization of Team Responsibilities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190" y="1843807"/>
            <a:ext cx="7315200" cy="3539527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Dana Sprague – Manages public relations and communication between the team and client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Michael Barron – Leads design generation and defining design specifications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Braden Perkins – Generates CAD sketches to aid with conceptual understanding during brainstorming sessions</a:t>
            </a:r>
          </a:p>
        </p:txBody>
      </p:sp>
    </p:spTree>
    <p:extLst>
      <p:ext uri="{BB962C8B-B14F-4D97-AF65-F5344CB8AC3E}">
        <p14:creationId xmlns:p14="http://schemas.microsoft.com/office/powerpoint/2010/main" val="41413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0526"/>
            <a:ext cx="7315200" cy="860120"/>
          </a:xfrm>
        </p:spPr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References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060646"/>
            <a:ext cx="7874000" cy="5636934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1150" dirty="0" smtClean="0"/>
              <a:t>"</a:t>
            </a:r>
            <a:r>
              <a:rPr lang="en-US" sz="1150" dirty="0"/>
              <a:t>Power Morcellation and Occult Malignancy in Gynecologic Surgery." The American </a:t>
            </a:r>
            <a:r>
              <a:rPr lang="en-US" sz="1150" dirty="0" smtClean="0"/>
              <a:t>College </a:t>
            </a:r>
            <a:r>
              <a:rPr lang="en-US" sz="1150" dirty="0"/>
              <a:t>of Obstetricians and Gynecologists (2014): 1-6. Print. </a:t>
            </a:r>
            <a:endParaRPr lang="en-US" sz="1150" dirty="0" smtClean="0"/>
          </a:p>
          <a:p>
            <a:pPr>
              <a:spcAft>
                <a:spcPts val="1200"/>
              </a:spcAft>
            </a:pPr>
            <a:r>
              <a:rPr lang="en-US" sz="1150" dirty="0" err="1"/>
              <a:t>Einarsson</a:t>
            </a:r>
            <a:r>
              <a:rPr lang="en-US" sz="1150" dirty="0"/>
              <a:t>, Jon I., et al. "In-Bag Morcellation." Journal of Minimally Invasive </a:t>
            </a:r>
            <a:r>
              <a:rPr lang="en-US" sz="1150" dirty="0" smtClean="0"/>
              <a:t>Gynecology </a:t>
            </a:r>
            <a:r>
              <a:rPr lang="en-US" sz="1150" dirty="0"/>
              <a:t>21.5 (2014): 951-3. Print</a:t>
            </a:r>
            <a:r>
              <a:rPr lang="en-US" sz="1150" dirty="0" smtClean="0"/>
              <a:t>.</a:t>
            </a:r>
          </a:p>
          <a:p>
            <a:pPr>
              <a:spcAft>
                <a:spcPts val="1200"/>
              </a:spcAft>
            </a:pPr>
            <a:r>
              <a:rPr lang="en-US" sz="1150" dirty="0"/>
              <a:t>“Head Scratcher.” Digital image. </a:t>
            </a:r>
            <a:r>
              <a:rPr lang="en-US" sz="1150" dirty="0" err="1"/>
              <a:t>Bedol</a:t>
            </a:r>
            <a:r>
              <a:rPr lang="en-US" sz="1150" dirty="0"/>
              <a:t> What’s Next. </a:t>
            </a:r>
            <a:r>
              <a:rPr lang="en-US" sz="1150" dirty="0" err="1"/>
              <a:t>FlugelSoft</a:t>
            </a:r>
            <a:r>
              <a:rPr lang="en-US" sz="1150" dirty="0"/>
              <a:t>. 2014. Web. 20 Oct. </a:t>
            </a:r>
            <a:r>
              <a:rPr lang="en-US" sz="1150" dirty="0" smtClean="0"/>
              <a:t>2014 </a:t>
            </a:r>
          </a:p>
          <a:p>
            <a:r>
              <a:rPr lang="en-US" sz="1150" dirty="0" smtClean="0"/>
              <a:t>Wolfe</a:t>
            </a:r>
            <a:r>
              <a:rPr lang="en-US" sz="1150" dirty="0"/>
              <a:t>, Morgan. Personal interview. 29 Aug. </a:t>
            </a:r>
            <a:r>
              <a:rPr lang="en-US" sz="1150" dirty="0" smtClean="0"/>
              <a:t>2014, 1 Oct. 2014, 20 ct. 2014. </a:t>
            </a:r>
          </a:p>
          <a:p>
            <a:endParaRPr lang="en-US" sz="1150" dirty="0"/>
          </a:p>
          <a:p>
            <a:r>
              <a:rPr lang="en-US" sz="1200" dirty="0"/>
              <a:t>"Laparoscopy Surgery in </a:t>
            </a:r>
            <a:r>
              <a:rPr lang="en-US" sz="1200" dirty="0" err="1"/>
              <a:t>Gynaecology</a:t>
            </a:r>
            <a:r>
              <a:rPr lang="en-US" sz="1200" dirty="0"/>
              <a:t>." </a:t>
            </a:r>
            <a:r>
              <a:rPr lang="en-US" sz="1200" i="1" dirty="0"/>
              <a:t>Melaka Fertility</a:t>
            </a:r>
            <a:r>
              <a:rPr lang="en-US" sz="1200" dirty="0"/>
              <a:t>. </a:t>
            </a:r>
            <a:r>
              <a:rPr lang="en-US" sz="1200" dirty="0" err="1"/>
              <a:t>Selva's</a:t>
            </a:r>
            <a:r>
              <a:rPr lang="en-US" sz="1200" dirty="0"/>
              <a:t> Fertility, </a:t>
            </a:r>
            <a:r>
              <a:rPr lang="en-US" sz="1200" dirty="0" err="1"/>
              <a:t>Obsterics</a:t>
            </a:r>
            <a:r>
              <a:rPr lang="en-US" sz="1200" dirty="0"/>
              <a:t> &amp; </a:t>
            </a:r>
            <a:r>
              <a:rPr lang="en-US" sz="1200" dirty="0" err="1"/>
              <a:t>Gynaecology</a:t>
            </a:r>
            <a:r>
              <a:rPr lang="en-US" sz="1200" dirty="0"/>
              <a:t> Clinic, </a:t>
            </a:r>
            <a:r>
              <a:rPr lang="en-US" sz="1200" dirty="0" err="1"/>
              <a:t>n.d.</a:t>
            </a:r>
            <a:r>
              <a:rPr lang="en-US" sz="1200" dirty="0"/>
              <a:t> Web. 26 Oct. 2014</a:t>
            </a:r>
            <a:r>
              <a:rPr lang="en-US" sz="1200" dirty="0" smtClean="0"/>
              <a:t>.</a:t>
            </a:r>
            <a:endParaRPr lang="en-US" sz="1200" dirty="0"/>
          </a:p>
          <a:p>
            <a:endParaRPr lang="en-US" sz="1200" dirty="0" smtClean="0"/>
          </a:p>
          <a:p>
            <a:r>
              <a:rPr lang="en-US" sz="1200" dirty="0"/>
              <a:t>"Hair Clip Spring Supplier Torsion Spring Supplier In China Factory - Buy Hair Clip Spring Supplier Torsion Spring </a:t>
            </a:r>
            <a:r>
              <a:rPr lang="en-US" sz="1200" dirty="0" err="1"/>
              <a:t>Supplier,Adjustable</a:t>
            </a:r>
            <a:r>
              <a:rPr lang="en-US" sz="1200" dirty="0"/>
              <a:t> Torsion </a:t>
            </a:r>
            <a:r>
              <a:rPr lang="en-US" sz="1200" dirty="0" err="1"/>
              <a:t>Springs,Torsion</a:t>
            </a:r>
            <a:r>
              <a:rPr lang="en-US" sz="1200" dirty="0"/>
              <a:t> Spring Constant Product on Alibaba.com." </a:t>
            </a:r>
            <a:r>
              <a:rPr lang="en-US" sz="1200" i="1" dirty="0"/>
              <a:t>Www.alibaba.com</a:t>
            </a:r>
            <a:r>
              <a:rPr lang="en-US" sz="1200" dirty="0"/>
              <a:t>. </a:t>
            </a:r>
            <a:r>
              <a:rPr lang="en-US" sz="1200" dirty="0" err="1"/>
              <a:t>N.p</a:t>
            </a:r>
            <a:r>
              <a:rPr lang="en-US" sz="1200" dirty="0"/>
              <a:t>., </a:t>
            </a:r>
            <a:r>
              <a:rPr lang="en-US" sz="1200" dirty="0" err="1"/>
              <a:t>n.d.</a:t>
            </a:r>
            <a:r>
              <a:rPr lang="en-US" sz="1200" dirty="0"/>
              <a:t> Web. 26 Oct. 2014</a:t>
            </a:r>
            <a:r>
              <a:rPr lang="en-US" sz="1200" dirty="0" smtClean="0"/>
              <a:t>.</a:t>
            </a:r>
          </a:p>
          <a:p>
            <a:endParaRPr lang="en-US" sz="1150" dirty="0" smtClean="0"/>
          </a:p>
          <a:p>
            <a:r>
              <a:rPr lang="fr-FR" sz="1200" dirty="0"/>
              <a:t>"3M™ </a:t>
            </a:r>
            <a:r>
              <a:rPr lang="fr-FR" sz="1200" dirty="0" err="1"/>
              <a:t>Steri</a:t>
            </a:r>
            <a:r>
              <a:rPr lang="fr-FR" sz="1200" dirty="0"/>
              <a:t>-Drape™ Isolation Bag 1003."</a:t>
            </a:r>
            <a:r>
              <a:rPr lang="fr-FR" sz="1200" i="1" dirty="0"/>
              <a:t> 3M Infection </a:t>
            </a:r>
            <a:r>
              <a:rPr lang="fr-FR" sz="1200" i="1" dirty="0" err="1"/>
              <a:t>Prevention</a:t>
            </a:r>
            <a:r>
              <a:rPr lang="fr-FR" sz="1200" i="1" dirty="0"/>
              <a:t>.</a:t>
            </a:r>
            <a:r>
              <a:rPr lang="fr-FR" sz="1200" dirty="0"/>
              <a:t> 2014.Web.&lt;http://solutions.3m.com/wps/portal/3M/en_US/IPD-NA/3M-Infection-Prevention/products/catalog/~/</a:t>
            </a:r>
            <a:r>
              <a:rPr lang="fr-FR" sz="1200" dirty="0" smtClean="0"/>
              <a:t>3M-Steri-Drape-Isolation-Bag-1003?N=4294957758+5604328&amp;rt=d </a:t>
            </a:r>
            <a:endParaRPr lang="en-US" sz="1150" dirty="0" smtClean="0"/>
          </a:p>
        </p:txBody>
      </p:sp>
    </p:spTree>
    <p:extLst>
      <p:ext uri="{BB962C8B-B14F-4D97-AF65-F5344CB8AC3E}">
        <p14:creationId xmlns:p14="http://schemas.microsoft.com/office/powerpoint/2010/main" val="387348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ambria"/>
                <a:cs typeface="Cambria"/>
              </a:rPr>
              <a:t>Questions?</a:t>
            </a:r>
            <a:endParaRPr lang="en-US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96517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3213"/>
            <a:ext cx="7315200" cy="1154097"/>
          </a:xfrm>
        </p:spPr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Project Scope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71263"/>
            <a:ext cx="7315200" cy="3539527"/>
          </a:xfrm>
        </p:spPr>
        <p:txBody>
          <a:bodyPr/>
          <a:lstStyle/>
          <a:p>
            <a:r>
              <a:rPr lang="en-US" dirty="0" smtClean="0"/>
              <a:t>The goal is to design a containment system that decreases overall surgery time by 2 min</a:t>
            </a:r>
          </a:p>
          <a:p>
            <a:r>
              <a:rPr lang="en-US" sz="2000" dirty="0" smtClean="0"/>
              <a:t>Currently, establishing containment can take an extra 10min - 30min of surgery time</a:t>
            </a:r>
          </a:p>
          <a:p>
            <a:pPr lvl="1"/>
            <a:r>
              <a:rPr lang="en-US" dirty="0" smtClean="0"/>
              <a:t>Increasing the efficiency of this process by reducing deployment time would reduce surgical costs as well as infection risk to the patient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967125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0422"/>
            <a:ext cx="7315200" cy="819886"/>
          </a:xfrm>
        </p:spPr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Specifications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158" y="1154097"/>
            <a:ext cx="3851084" cy="554348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Cambria"/>
                <a:cs typeface="Cambria"/>
              </a:rPr>
              <a:t>Bag must be safe for the patients</a:t>
            </a:r>
          </a:p>
          <a:p>
            <a:r>
              <a:rPr lang="en-US" dirty="0" smtClean="0">
                <a:latin typeface="Cambria"/>
                <a:cs typeface="Cambria"/>
              </a:rPr>
              <a:t>Bag deployment must not injure the patient</a:t>
            </a:r>
          </a:p>
          <a:p>
            <a:r>
              <a:rPr lang="en-US" dirty="0" smtClean="0">
                <a:latin typeface="Cambria"/>
                <a:cs typeface="Cambria"/>
              </a:rPr>
              <a:t>Waterproof and durable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Needs to withstand contact with laparoscopic graspers and endoscopes</a:t>
            </a:r>
          </a:p>
          <a:p>
            <a:r>
              <a:rPr lang="en-US" dirty="0" smtClean="0">
                <a:latin typeface="Cambria"/>
                <a:cs typeface="Cambria"/>
              </a:rPr>
              <a:t>Number, size and placement of incisions will not change</a:t>
            </a:r>
          </a:p>
          <a:p>
            <a:r>
              <a:rPr lang="en-US" dirty="0" smtClean="0">
                <a:latin typeface="Cambria"/>
                <a:cs typeface="Cambria"/>
              </a:rPr>
              <a:t>The bag will fit through a 15mm trocar</a:t>
            </a:r>
          </a:p>
          <a:p>
            <a:r>
              <a:rPr lang="en-US" dirty="0" smtClean="0">
                <a:latin typeface="Cambria"/>
                <a:cs typeface="Cambria"/>
              </a:rPr>
              <a:t>Appropriate deployment size to fit in the abdominal cavity.</a:t>
            </a:r>
          </a:p>
          <a:p>
            <a:r>
              <a:rPr lang="en-US" dirty="0" smtClean="0">
                <a:latin typeface="Cambria"/>
                <a:cs typeface="Cambria"/>
              </a:rPr>
              <a:t>Priced competitively to existing bags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Current bags: $2 - $30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Each minute in the OR: $60 - $100</a:t>
            </a:r>
          </a:p>
          <a:p>
            <a:pPr lvl="1"/>
            <a:r>
              <a:rPr lang="en-US" dirty="0" smtClean="0">
                <a:latin typeface="Cambria"/>
                <a:cs typeface="Cambria"/>
              </a:rPr>
              <a:t>Maximum bag price= (current bag price) + ($60)*each minute saved in the OR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3074" name="Picture 2" descr="C:\Users\mabarron\AppData\Local\Microsoft\Windows\Temporary Internet Files\Content.IE5\MZFCJFP4\MC90043490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701" y="882345"/>
            <a:ext cx="2285714" cy="22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abarron\AppData\Local\Microsoft\Windows\Temporary Internet Files\Content.IE5\MZFCJFP4\MP900448441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3701" y="3168059"/>
            <a:ext cx="2285714" cy="267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44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design will address the following 3 issues:</a:t>
            </a:r>
          </a:p>
          <a:p>
            <a:pPr lvl="1"/>
            <a:r>
              <a:rPr lang="en-US" dirty="0" smtClean="0"/>
              <a:t>Bag deployment method</a:t>
            </a:r>
          </a:p>
          <a:p>
            <a:pPr lvl="1"/>
            <a:r>
              <a:rPr lang="en-US" dirty="0" smtClean="0"/>
              <a:t>The containment bag itself</a:t>
            </a:r>
          </a:p>
          <a:p>
            <a:pPr lvl="1"/>
            <a:r>
              <a:rPr lang="en-US" dirty="0" smtClean="0"/>
              <a:t>Creating a “port” for the side trocar to access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8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Bag Deployment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aspect of our design is how to deploy the containment bag</a:t>
            </a:r>
          </a:p>
          <a:p>
            <a:pPr lvl="1"/>
            <a:r>
              <a:rPr lang="en-US" dirty="0" smtClean="0"/>
              <a:t>Needs to place the bag inside the abdomen in a timely manner</a:t>
            </a:r>
          </a:p>
          <a:p>
            <a:pPr lvl="2"/>
            <a:r>
              <a:rPr lang="en-US" dirty="0" smtClean="0"/>
              <a:t>Bag must be able of passing though the 15mm </a:t>
            </a:r>
            <a:r>
              <a:rPr lang="en-US" dirty="0" err="1" smtClean="0"/>
              <a:t>tocar</a:t>
            </a:r>
            <a:r>
              <a:rPr lang="en-US" dirty="0" smtClean="0"/>
              <a:t> in the umbilical port</a:t>
            </a:r>
          </a:p>
          <a:p>
            <a:pPr lvl="1"/>
            <a:r>
              <a:rPr lang="en-US" dirty="0" smtClean="0"/>
              <a:t>Must not cause any injury to the patient</a:t>
            </a:r>
          </a:p>
          <a:p>
            <a:pPr lvl="1"/>
            <a:r>
              <a:rPr lang="en-US" dirty="0" smtClean="0"/>
              <a:t>Should be relatively easy for the surgeon to use</a:t>
            </a:r>
          </a:p>
          <a:p>
            <a:pPr lvl="1"/>
            <a:r>
              <a:rPr lang="en-US" dirty="0" smtClean="0"/>
              <a:t>Here are some examples: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83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Tube with Plunger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component system</a:t>
            </a:r>
          </a:p>
          <a:p>
            <a:pPr lvl="1"/>
            <a:r>
              <a:rPr lang="en-US" dirty="0" smtClean="0"/>
              <a:t>Rigid Tube, Bag, and Plunger</a:t>
            </a:r>
          </a:p>
          <a:p>
            <a:r>
              <a:rPr lang="en-US" dirty="0" smtClean="0"/>
              <a:t>Bag is tightly pre-rolled into a cylindrical shape that is located inside the rigid tube</a:t>
            </a:r>
          </a:p>
          <a:p>
            <a:r>
              <a:rPr lang="en-US" dirty="0" smtClean="0"/>
              <a:t>During operation, the front end of the tube is matched with the 15mm trocar in the umbilical port</a:t>
            </a:r>
          </a:p>
          <a:p>
            <a:r>
              <a:rPr lang="en-US" dirty="0" smtClean="0"/>
              <a:t>Surgeon uses plunger to push bag into abdomen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44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Reusable handle with trigger mechanism</a:t>
            </a:r>
          </a:p>
          <a:p>
            <a:r>
              <a:rPr lang="en-US" dirty="0" smtClean="0"/>
              <a:t>Disposable rod and bag</a:t>
            </a:r>
          </a:p>
          <a:p>
            <a:r>
              <a:rPr lang="en-US" dirty="0" smtClean="0"/>
              <a:t>Trigger is attached to wiring, which runs the length of the tube and into the opening rim of the bag</a:t>
            </a:r>
          </a:p>
          <a:p>
            <a:r>
              <a:rPr lang="en-US" dirty="0" smtClean="0"/>
              <a:t>Activating the trigger will push some of the wire, and thus the bag, out of the tube</a:t>
            </a:r>
          </a:p>
          <a:p>
            <a:pPr lvl="1"/>
            <a:r>
              <a:rPr lang="en-US" dirty="0" smtClean="0"/>
              <a:t> This will expand and open the bag</a:t>
            </a:r>
          </a:p>
          <a:p>
            <a:r>
              <a:rPr lang="en-US" dirty="0" smtClean="0"/>
              <a:t>Deactivating the trigger will pull the wire back into the tube, drawing the bag closed.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52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2214</TotalTime>
  <Words>1412</Words>
  <Application>Microsoft Office PowerPoint</Application>
  <PresentationFormat>On-screen Show (4:3)</PresentationFormat>
  <Paragraphs>173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Perspective</vt:lpstr>
      <vt:lpstr>Contained Laparoscopic Morcellation System for Gynecological Surgery</vt:lpstr>
      <vt:lpstr>Uncontained Morcellation Procedure</vt:lpstr>
      <vt:lpstr>Need for Contained Laparoscopic Morcellation Systems</vt:lpstr>
      <vt:lpstr>Project Scope</vt:lpstr>
      <vt:lpstr>Specifications</vt:lpstr>
      <vt:lpstr>Our Design</vt:lpstr>
      <vt:lpstr>Bag Deployment Designs</vt:lpstr>
      <vt:lpstr>Tube with Plunger </vt:lpstr>
      <vt:lpstr>Trigger Mechanism</vt:lpstr>
      <vt:lpstr>Lubricated Bag</vt:lpstr>
      <vt:lpstr>Hollow Ribbing with Wire</vt:lpstr>
      <vt:lpstr>Hollow Ribbing with Air</vt:lpstr>
      <vt:lpstr>Containment Bag Designs</vt:lpstr>
      <vt:lpstr>PowerPoint Presentation</vt:lpstr>
      <vt:lpstr>Colored Tabs</vt:lpstr>
      <vt:lpstr>Colored Bag</vt:lpstr>
      <vt:lpstr>Attached Plastic Ring</vt:lpstr>
      <vt:lpstr>Closed Loop Drawstring</vt:lpstr>
      <vt:lpstr>Spring-loaded Bag:</vt:lpstr>
      <vt:lpstr>Side Trocar Access Port Designs</vt:lpstr>
      <vt:lpstr>PowerPoint Presentation</vt:lpstr>
      <vt:lpstr>Pre-existing Ports</vt:lpstr>
      <vt:lpstr>Built in Structural Weakness</vt:lpstr>
      <vt:lpstr>Final Design Analysis</vt:lpstr>
      <vt:lpstr>Bag Deployment Design Summary </vt:lpstr>
      <vt:lpstr>Pugh Chart of Bag Deployment Designs</vt:lpstr>
      <vt:lpstr>Why we chose it: Tube with Plunger</vt:lpstr>
      <vt:lpstr>Containment Bag Design Summary </vt:lpstr>
      <vt:lpstr>Pugh Chart of Containment Bag Designs</vt:lpstr>
      <vt:lpstr>Why we chose it: Closed Loop Drawstring</vt:lpstr>
      <vt:lpstr>Ports for Side Trocar Access Design Summary </vt:lpstr>
      <vt:lpstr>Pugh Chart of Ports for Side Trocar Access</vt:lpstr>
      <vt:lpstr>Why we chose it: Structural Weakness</vt:lpstr>
      <vt:lpstr>Preliminary Design Schedule</vt:lpstr>
      <vt:lpstr>Organization of Team Responsibilities</vt:lpstr>
      <vt:lpstr>References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Contained Laparoscopic Morcellation System</dc:title>
  <dc:creator>Dana Sprague</dc:creator>
  <cp:lastModifiedBy>Michael Barron</cp:lastModifiedBy>
  <cp:revision>82</cp:revision>
  <dcterms:created xsi:type="dcterms:W3CDTF">2014-09-20T21:51:22Z</dcterms:created>
  <dcterms:modified xsi:type="dcterms:W3CDTF">2014-10-26T22:48:47Z</dcterms:modified>
</cp:coreProperties>
</file>